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ink/ink2.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3.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2"/>
  </p:notesMasterIdLst>
  <p:sldIdLst>
    <p:sldId id="256" r:id="rId5"/>
    <p:sldId id="257" r:id="rId6"/>
    <p:sldId id="272" r:id="rId7"/>
    <p:sldId id="268" r:id="rId8"/>
    <p:sldId id="269" r:id="rId9"/>
    <p:sldId id="271" r:id="rId10"/>
    <p:sldId id="281" r:id="rId11"/>
    <p:sldId id="283" r:id="rId12"/>
    <p:sldId id="278" r:id="rId13"/>
    <p:sldId id="273" r:id="rId14"/>
    <p:sldId id="270" r:id="rId15"/>
    <p:sldId id="279" r:id="rId16"/>
    <p:sldId id="276" r:id="rId17"/>
    <p:sldId id="274" r:id="rId18"/>
    <p:sldId id="295" r:id="rId19"/>
    <p:sldId id="275" r:id="rId20"/>
    <p:sldId id="293" r:id="rId21"/>
    <p:sldId id="267" r:id="rId22"/>
    <p:sldId id="285" r:id="rId23"/>
    <p:sldId id="286" r:id="rId24"/>
    <p:sldId id="287" r:id="rId25"/>
    <p:sldId id="288" r:id="rId26"/>
    <p:sldId id="289" r:id="rId27"/>
    <p:sldId id="294" r:id="rId28"/>
    <p:sldId id="290" r:id="rId29"/>
    <p:sldId id="291" r:id="rId30"/>
    <p:sldId id="292" r:id="rId3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00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4C76B3-A97B-453C-B5DB-2DEB12719A98}" v="2" dt="2026-04-18T05:03:22.9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5097" autoAdjust="0"/>
  </p:normalViewPr>
  <p:slideViewPr>
    <p:cSldViewPr snapToGrid="0">
      <p:cViewPr varScale="1">
        <p:scale>
          <a:sx n="83" d="100"/>
          <a:sy n="83" d="100"/>
        </p:scale>
        <p:origin x="523"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8:28:02.221"/>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2 0,'8512'0'0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4-16T18:28:04.324"/>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1,'39'2,"59"10,-58-6,54 2,82 5,0 0,634-14,-787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4-16T07:02:29.24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7 38,'0'-1,"1"0,-1 0,0 0,1 0,-1 0,1 0,-1 0,1 0,0 0,-1 0,1 0,0 1,-1-1,1 0,0 1,0-1,0 0,0 1,0-1,0 1,0-1,0 1,0 0,0-1,0 1,0 0,2 0,35-6,-32 6,86-5,134 10,93 26,-294-28,192 22,278 29,1-30,-258-11,-41-1,744-9,-486-5,3234 2,-3665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E38EAD-D4FE-4F87-9848-3A78D31A5016}" type="datetimeFigureOut">
              <a:rPr lang="it-IT" smtClean="0"/>
              <a:t>18/04/2026</a:t>
            </a:fld>
            <a:endParaRPr lang="it-I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A0B0BB-6798-4B96-B634-78AFAA698E37}" type="slidenum">
              <a:rPr lang="it-IT" smtClean="0"/>
              <a:t>‹N›</a:t>
            </a:fld>
            <a:endParaRPr lang="it-IT"/>
          </a:p>
        </p:txBody>
      </p:sp>
    </p:spTree>
    <p:extLst>
      <p:ext uri="{BB962C8B-B14F-4D97-AF65-F5344CB8AC3E}">
        <p14:creationId xmlns:p14="http://schemas.microsoft.com/office/powerpoint/2010/main" val="1278001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prevalence of </a:t>
            </a:r>
            <a:r>
              <a:rPr lang="en-US" dirty="0" err="1"/>
              <a:t>EoG</a:t>
            </a:r>
            <a:r>
              <a:rPr lang="en-US" dirty="0"/>
              <a:t> in children is 4.4, EGE 10.7, and </a:t>
            </a:r>
            <a:r>
              <a:rPr lang="en-US" dirty="0" err="1"/>
              <a:t>EoC</a:t>
            </a:r>
            <a:r>
              <a:rPr lang="en-US" dirty="0"/>
              <a:t> 4.3/100,000. The prevalence of </a:t>
            </a:r>
            <a:r>
              <a:rPr lang="en-US" dirty="0" err="1"/>
              <a:t>EoG</a:t>
            </a:r>
            <a:r>
              <a:rPr lang="en-US" dirty="0"/>
              <a:t> increases with age, while the prevalence of EGE is higher in children under 5 years of age. The prevalence of </a:t>
            </a:r>
            <a:r>
              <a:rPr lang="en-US" dirty="0" err="1"/>
              <a:t>EoC</a:t>
            </a:r>
            <a:r>
              <a:rPr lang="en-US" dirty="0"/>
              <a:t> does not differ according to age(19).</a:t>
            </a:r>
          </a:p>
          <a:p>
            <a:endParaRPr lang="en-US" dirty="0"/>
          </a:p>
          <a:p>
            <a:r>
              <a:rPr lang="en-US" dirty="0"/>
              <a:t>In general, EGIDs other than EoE, are more frequent in women than in men, unlike EoE, with a prevalence of </a:t>
            </a:r>
            <a:r>
              <a:rPr lang="en-US" dirty="0" err="1"/>
              <a:t>EoG</a:t>
            </a:r>
            <a:r>
              <a:rPr lang="en-US" dirty="0"/>
              <a:t> in women of 7.9/100,000 vs. 5.4/100,000 cases in men(20). It can coexist with other atopic comorbidities and with EoE. The association with EoE is 10.6% in </a:t>
            </a:r>
            <a:r>
              <a:rPr lang="en-US" dirty="0" err="1"/>
              <a:t>EoG</a:t>
            </a:r>
            <a:r>
              <a:rPr lang="en-US" dirty="0"/>
              <a:t>, 12% in EGE and 10.9% in </a:t>
            </a:r>
            <a:r>
              <a:rPr lang="en-US" dirty="0" err="1"/>
              <a:t>EoC</a:t>
            </a:r>
            <a:r>
              <a:rPr lang="en-US" dirty="0"/>
              <a:t>(20).</a:t>
            </a:r>
            <a:endParaRPr lang="it-IT" dirty="0"/>
          </a:p>
        </p:txBody>
      </p:sp>
      <p:sp>
        <p:nvSpPr>
          <p:cNvPr id="4" name="Slide Number Placeholder 3"/>
          <p:cNvSpPr>
            <a:spLocks noGrp="1"/>
          </p:cNvSpPr>
          <p:nvPr>
            <p:ph type="sldNum" sz="quarter" idx="5"/>
          </p:nvPr>
        </p:nvSpPr>
        <p:spPr/>
        <p:txBody>
          <a:bodyPr/>
          <a:lstStyle/>
          <a:p>
            <a:fld id="{33A0B0BB-6798-4B96-B634-78AFAA698E37}" type="slidenum">
              <a:rPr lang="it-IT" smtClean="0"/>
              <a:t>3</a:t>
            </a:fld>
            <a:endParaRPr lang="it-IT"/>
          </a:p>
        </p:txBody>
      </p:sp>
    </p:spTree>
    <p:extLst>
      <p:ext uri="{BB962C8B-B14F-4D97-AF65-F5344CB8AC3E}">
        <p14:creationId xmlns:p14="http://schemas.microsoft.com/office/powerpoint/2010/main" val="3266873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A9A9D-225B-117D-60F8-F0667B31B0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D791E-272F-7320-C371-165B34489A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2CA3A-8B3E-1F11-1C20-1BA16A607016}"/>
              </a:ext>
            </a:extLst>
          </p:cNvPr>
          <p:cNvSpPr>
            <a:spLocks noGrp="1"/>
          </p:cNvSpPr>
          <p:nvPr>
            <p:ph type="body" idx="1"/>
          </p:nvPr>
        </p:nvSpPr>
        <p:spPr/>
        <p:txBody>
          <a:bodyPr/>
          <a:lstStyle/>
          <a:p>
            <a:r>
              <a:rPr lang="it-IT" dirty="0"/>
              <a:t>Abdominal CT shows circumferential colon wall thickening (arrows) and moderate ascites (asterisks)Okpara N, Aswad B, Baffy G. Eosinophilic colitis. World J Gastroenterol 2009</a:t>
            </a:r>
          </a:p>
        </p:txBody>
      </p:sp>
      <p:sp>
        <p:nvSpPr>
          <p:cNvPr id="4" name="Slide Number Placeholder 3">
            <a:extLst>
              <a:ext uri="{FF2B5EF4-FFF2-40B4-BE49-F238E27FC236}">
                <a16:creationId xmlns:a16="http://schemas.microsoft.com/office/drawing/2014/main" id="{00A799F8-703F-76BF-B4C5-ACEDD5DF8949}"/>
              </a:ext>
            </a:extLst>
          </p:cNvPr>
          <p:cNvSpPr>
            <a:spLocks noGrp="1"/>
          </p:cNvSpPr>
          <p:nvPr>
            <p:ph type="sldNum" sz="quarter" idx="5"/>
          </p:nvPr>
        </p:nvSpPr>
        <p:spPr/>
        <p:txBody>
          <a:bodyPr/>
          <a:lstStyle/>
          <a:p>
            <a:fld id="{33A0B0BB-6798-4B96-B634-78AFAA698E37}" type="slidenum">
              <a:rPr lang="it-IT" smtClean="0"/>
              <a:t>12</a:t>
            </a:fld>
            <a:endParaRPr lang="it-IT"/>
          </a:p>
        </p:txBody>
      </p:sp>
    </p:spTree>
    <p:extLst>
      <p:ext uri="{BB962C8B-B14F-4D97-AF65-F5344CB8AC3E}">
        <p14:creationId xmlns:p14="http://schemas.microsoft.com/office/powerpoint/2010/main" val="4082819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4768E8-D01A-806E-9988-ABE140D696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B539A-C280-5E30-DB3B-B708E59808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A3F271-D05A-09FE-105F-2132A83DD125}"/>
              </a:ext>
            </a:extLst>
          </p:cNvPr>
          <p:cNvSpPr>
            <a:spLocks noGrp="1"/>
          </p:cNvSpPr>
          <p:nvPr>
            <p:ph type="body" idx="1"/>
          </p:nvPr>
        </p:nvSpPr>
        <p:spPr/>
        <p:txBody>
          <a:bodyPr/>
          <a:lstStyle/>
          <a:p>
            <a:r>
              <a:rPr lang="en-US" dirty="0" err="1"/>
              <a:t>radiologia</a:t>
            </a:r>
            <a:endParaRPr lang="it-IT" dirty="0"/>
          </a:p>
        </p:txBody>
      </p:sp>
      <p:sp>
        <p:nvSpPr>
          <p:cNvPr id="4" name="Slide Number Placeholder 3">
            <a:extLst>
              <a:ext uri="{FF2B5EF4-FFF2-40B4-BE49-F238E27FC236}">
                <a16:creationId xmlns:a16="http://schemas.microsoft.com/office/drawing/2014/main" id="{C506B35B-825C-69C5-A63C-36CF290C4FDC}"/>
              </a:ext>
            </a:extLst>
          </p:cNvPr>
          <p:cNvSpPr>
            <a:spLocks noGrp="1"/>
          </p:cNvSpPr>
          <p:nvPr>
            <p:ph type="sldNum" sz="quarter" idx="5"/>
          </p:nvPr>
        </p:nvSpPr>
        <p:spPr/>
        <p:txBody>
          <a:bodyPr/>
          <a:lstStyle/>
          <a:p>
            <a:fld id="{33A0B0BB-6798-4B96-B634-78AFAA698E37}" type="slidenum">
              <a:rPr lang="it-IT" smtClean="0"/>
              <a:t>13</a:t>
            </a:fld>
            <a:endParaRPr lang="it-IT"/>
          </a:p>
        </p:txBody>
      </p:sp>
    </p:spTree>
    <p:extLst>
      <p:ext uri="{BB962C8B-B14F-4D97-AF65-F5344CB8AC3E}">
        <p14:creationId xmlns:p14="http://schemas.microsoft.com/office/powerpoint/2010/main" val="2335523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D78BB-C4C4-F274-F9EF-75A49EFD80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D5E97D-3911-498E-C12B-0822B9D273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03AC82-25E3-7786-A77D-64E3C4E5A487}"/>
              </a:ext>
            </a:extLst>
          </p:cNvPr>
          <p:cNvSpPr>
            <a:spLocks noGrp="1"/>
          </p:cNvSpPr>
          <p:nvPr>
            <p:ph type="body" idx="1"/>
          </p:nvPr>
        </p:nvSpPr>
        <p:spPr/>
        <p:txBody>
          <a:bodyPr/>
          <a:lstStyle/>
          <a:p>
            <a:r>
              <a:rPr lang="en-US" dirty="0" err="1"/>
              <a:t>Epidemiologia&amp;overlap+patogenesi</a:t>
            </a:r>
            <a:r>
              <a:rPr lang="en-US" dirty="0"/>
              <a:t>+ </a:t>
            </a:r>
            <a:r>
              <a:rPr lang="en-US" dirty="0" err="1"/>
              <a:t>istoclinica</a:t>
            </a:r>
            <a:r>
              <a:rPr lang="en-US" dirty="0"/>
              <a:t>. Nelle IBD </a:t>
            </a:r>
            <a:r>
              <a:rPr lang="en-US" dirty="0" err="1"/>
              <a:t>eosinofili</a:t>
            </a:r>
            <a:r>
              <a:rPr lang="en-US" dirty="0"/>
              <a:t> pare </a:t>
            </a:r>
            <a:r>
              <a:rPr lang="en-US" dirty="0" err="1"/>
              <a:t>aumentino</a:t>
            </a:r>
            <a:r>
              <a:rPr lang="en-US" dirty="0"/>
              <a:t> il </a:t>
            </a:r>
            <a:r>
              <a:rPr lang="en-US" dirty="0" err="1"/>
              <a:t>rischio</a:t>
            </a:r>
            <a:r>
              <a:rPr lang="en-US" dirty="0"/>
              <a:t> di </a:t>
            </a:r>
            <a:r>
              <a:rPr lang="en-US" dirty="0" err="1"/>
              <a:t>ricorrenza</a:t>
            </a:r>
            <a:r>
              <a:rPr lang="en-US" dirty="0"/>
              <a:t> </a:t>
            </a:r>
            <a:r>
              <a:rPr lang="en-US" dirty="0" err="1"/>
              <a:t>precoce</a:t>
            </a:r>
            <a:r>
              <a:rPr lang="en-US" dirty="0"/>
              <a:t>, eosinophilia </a:t>
            </a:r>
            <a:r>
              <a:rPr lang="en-US" dirty="0" err="1"/>
              <a:t>periferica</a:t>
            </a:r>
            <a:r>
              <a:rPr lang="en-US" dirty="0"/>
              <a:t> è </a:t>
            </a:r>
            <a:r>
              <a:rPr lang="en-US" dirty="0" err="1"/>
              <a:t>stata</a:t>
            </a:r>
            <a:r>
              <a:rPr lang="en-US" dirty="0"/>
              <a:t> associate ad </a:t>
            </a:r>
            <a:r>
              <a:rPr lang="en-US" dirty="0" err="1"/>
              <a:t>una</a:t>
            </a:r>
            <a:r>
              <a:rPr lang="en-US" dirty="0"/>
              <a:t> Maggiore </a:t>
            </a:r>
            <a:r>
              <a:rPr lang="en-US" dirty="0" err="1"/>
              <a:t>severità</a:t>
            </a:r>
            <a:r>
              <a:rPr lang="en-US" dirty="0"/>
              <a:t> di </a:t>
            </a:r>
            <a:r>
              <a:rPr lang="en-US" dirty="0" err="1"/>
              <a:t>malattia</a:t>
            </a:r>
            <a:endParaRPr lang="it-IT" dirty="0"/>
          </a:p>
        </p:txBody>
      </p:sp>
      <p:sp>
        <p:nvSpPr>
          <p:cNvPr id="4" name="Slide Number Placeholder 3">
            <a:extLst>
              <a:ext uri="{FF2B5EF4-FFF2-40B4-BE49-F238E27FC236}">
                <a16:creationId xmlns:a16="http://schemas.microsoft.com/office/drawing/2014/main" id="{02335004-F67A-5BFC-8353-B01FDB44662D}"/>
              </a:ext>
            </a:extLst>
          </p:cNvPr>
          <p:cNvSpPr>
            <a:spLocks noGrp="1"/>
          </p:cNvSpPr>
          <p:nvPr>
            <p:ph type="sldNum" sz="quarter" idx="5"/>
          </p:nvPr>
        </p:nvSpPr>
        <p:spPr/>
        <p:txBody>
          <a:bodyPr/>
          <a:lstStyle/>
          <a:p>
            <a:fld id="{33A0B0BB-6798-4B96-B634-78AFAA698E37}" type="slidenum">
              <a:rPr lang="it-IT" smtClean="0"/>
              <a:t>14</a:t>
            </a:fld>
            <a:endParaRPr lang="it-IT"/>
          </a:p>
        </p:txBody>
      </p:sp>
    </p:spTree>
    <p:extLst>
      <p:ext uri="{BB962C8B-B14F-4D97-AF65-F5344CB8AC3E}">
        <p14:creationId xmlns:p14="http://schemas.microsoft.com/office/powerpoint/2010/main" val="3513625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45ECB-AB31-1D40-9389-B3876A7CEA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AD1E77-1B8F-8F18-76CF-4640294250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D43ED8-A45D-12E9-8493-BCD22E3118EE}"/>
              </a:ext>
            </a:extLst>
          </p:cNvPr>
          <p:cNvSpPr>
            <a:spLocks noGrp="1"/>
          </p:cNvSpPr>
          <p:nvPr>
            <p:ph type="body" idx="1"/>
          </p:nvPr>
        </p:nvSpPr>
        <p:spPr/>
        <p:txBody>
          <a:bodyPr/>
          <a:lstStyle/>
          <a:p>
            <a:r>
              <a:rPr lang="en-US" dirty="0"/>
              <a:t>A defect occurs in sampling of gut luminal antigen, possibly mediated by enhanced Toll-like receptor activity and controlled by other genetic factors (mutations in DLG5 and OCTN). Over-response to antigens results in stimulated dendritic cells (DC) that recruits and generates various T-cell subtypes, which then initiate a cascade of immunologic events leading to mucosal inflammation. Adhesion molecules such as intercellular cell adhesion molecule 1 (ICAM1) are important for circulating mononuclear and polymorphonuclear cells to adhere and migrate to the inflamed gut mucosa. Crohn’s disease (CD) is a predominately Th1 and Th17 mediated process, while ulcerative colitis (UC) appears to be predominately mediated through Th2 and NK T-</a:t>
            </a:r>
            <a:r>
              <a:rPr lang="en-US" dirty="0" err="1"/>
              <a:t>cells.Shih</a:t>
            </a:r>
            <a:r>
              <a:rPr lang="en-US" dirty="0"/>
              <a:t> DQ, </a:t>
            </a:r>
            <a:r>
              <a:rPr lang="en-US" dirty="0" err="1"/>
              <a:t>Targan</a:t>
            </a:r>
            <a:r>
              <a:rPr lang="en-US" dirty="0"/>
              <a:t> SR. Immunopathogenesis of inflammatory bowel disease. World J Gastroenterol 2008; 14(3): 390-400 [PMID: 18200661 DOI: 10.3748/wjg.14.390]</a:t>
            </a:r>
            <a:endParaRPr lang="it-IT" dirty="0"/>
          </a:p>
        </p:txBody>
      </p:sp>
      <p:sp>
        <p:nvSpPr>
          <p:cNvPr id="4" name="Slide Number Placeholder 3">
            <a:extLst>
              <a:ext uri="{FF2B5EF4-FFF2-40B4-BE49-F238E27FC236}">
                <a16:creationId xmlns:a16="http://schemas.microsoft.com/office/drawing/2014/main" id="{612F1754-91EC-BD5E-F412-C8E507BE92C4}"/>
              </a:ext>
            </a:extLst>
          </p:cNvPr>
          <p:cNvSpPr>
            <a:spLocks noGrp="1"/>
          </p:cNvSpPr>
          <p:nvPr>
            <p:ph type="sldNum" sz="quarter" idx="5"/>
          </p:nvPr>
        </p:nvSpPr>
        <p:spPr/>
        <p:txBody>
          <a:bodyPr/>
          <a:lstStyle/>
          <a:p>
            <a:fld id="{33A0B0BB-6798-4B96-B634-78AFAA698E37}" type="slidenum">
              <a:rPr lang="it-IT" smtClean="0"/>
              <a:t>15</a:t>
            </a:fld>
            <a:endParaRPr lang="it-IT"/>
          </a:p>
        </p:txBody>
      </p:sp>
    </p:spTree>
    <p:extLst>
      <p:ext uri="{BB962C8B-B14F-4D97-AF65-F5344CB8AC3E}">
        <p14:creationId xmlns:p14="http://schemas.microsoft.com/office/powerpoint/2010/main" val="3648243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4E220-30B7-D26B-40DD-1F0205FE7D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0E39DF-0C89-A7DA-6319-DC878169A3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0FCF17-E451-9ED3-3379-78489171CD67}"/>
              </a:ext>
            </a:extLst>
          </p:cNvPr>
          <p:cNvSpPr>
            <a:spLocks noGrp="1"/>
          </p:cNvSpPr>
          <p:nvPr>
            <p:ph type="body" idx="1"/>
          </p:nvPr>
        </p:nvSpPr>
        <p:spPr/>
        <p:txBody>
          <a:bodyPr/>
          <a:lstStyle/>
          <a:p>
            <a:r>
              <a:rPr lang="en-US" dirty="0"/>
              <a:t>A defect occurs in sampling of gut luminal antigen, possibly mediated by enhanced Toll-like receptor activity and controlled by other genetic factors (mutations in DLG5 and OCTN). Over-response to antigens results in stimulated dendritic cells (DC) that recruits and generates various T-cell subtypes, which then initiate a cascade of immunologic events leading to mucosal inflammation. Adhesion molecules such as intercellular cell adhesion molecule 1 (ICAM1) are important for circulating mononuclear and polymorphonuclear cells to adhere and migrate to the inflamed gut mucosa. Crohn’s disease (CD) is a predominately Th1 and Th17 mediated process, while ulcerative colitis (UC) appears to be predominately mediated through Th2 and NK T-</a:t>
            </a:r>
            <a:r>
              <a:rPr lang="en-US" dirty="0" err="1"/>
              <a:t>cells.Shih</a:t>
            </a:r>
            <a:r>
              <a:rPr lang="en-US" dirty="0"/>
              <a:t> DQ, </a:t>
            </a:r>
            <a:r>
              <a:rPr lang="en-US" dirty="0" err="1"/>
              <a:t>Targan</a:t>
            </a:r>
            <a:r>
              <a:rPr lang="en-US" dirty="0"/>
              <a:t> SR. Immunopathogenesis of inflammatory bowel disease. World J Gastroenterol 2008; 14(3): 390-400 [PMID: 18200661 DOI: 10.3748/wjg.14.390]</a:t>
            </a:r>
            <a:endParaRPr lang="it-IT" dirty="0"/>
          </a:p>
        </p:txBody>
      </p:sp>
      <p:sp>
        <p:nvSpPr>
          <p:cNvPr id="4" name="Slide Number Placeholder 3">
            <a:extLst>
              <a:ext uri="{FF2B5EF4-FFF2-40B4-BE49-F238E27FC236}">
                <a16:creationId xmlns:a16="http://schemas.microsoft.com/office/drawing/2014/main" id="{D13FCFAF-F815-8895-A185-94F353E7FCE5}"/>
              </a:ext>
            </a:extLst>
          </p:cNvPr>
          <p:cNvSpPr>
            <a:spLocks noGrp="1"/>
          </p:cNvSpPr>
          <p:nvPr>
            <p:ph type="sldNum" sz="quarter" idx="5"/>
          </p:nvPr>
        </p:nvSpPr>
        <p:spPr/>
        <p:txBody>
          <a:bodyPr/>
          <a:lstStyle/>
          <a:p>
            <a:fld id="{33A0B0BB-6798-4B96-B634-78AFAA698E37}" type="slidenum">
              <a:rPr lang="it-IT" smtClean="0"/>
              <a:t>16</a:t>
            </a:fld>
            <a:endParaRPr lang="it-IT"/>
          </a:p>
        </p:txBody>
      </p:sp>
    </p:spTree>
    <p:extLst>
      <p:ext uri="{BB962C8B-B14F-4D97-AF65-F5344CB8AC3E}">
        <p14:creationId xmlns:p14="http://schemas.microsoft.com/office/powerpoint/2010/main" val="1309605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C1B59-ADAD-61F5-5F6E-99CD6B20F3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968CA-2106-F3BA-9FA3-6BFB8C519A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D79F28-F3AA-9954-612A-5B44486034B2}"/>
              </a:ext>
            </a:extLst>
          </p:cNvPr>
          <p:cNvSpPr>
            <a:spLocks noGrp="1"/>
          </p:cNvSpPr>
          <p:nvPr>
            <p:ph type="body" idx="1"/>
          </p:nvPr>
        </p:nvSpPr>
        <p:spPr/>
        <p:txBody>
          <a:bodyPr/>
          <a:lstStyle/>
          <a:p>
            <a:r>
              <a:rPr lang="en-US" dirty="0"/>
              <a:t>A defect occurs in sampling of gut luminal antigen, possibly mediated by enhanced Toll-like receptor activity and controlled by other genetic factors (mutations in DLG5 and OCTN). Over-response to antigens results in stimulated dendritic cells (DC) that recruits and generates various T-cell subtypes, which then initiate a cascade of immunologic events leading to mucosal inflammation. Adhesion molecules such as intercellular cell adhesion molecule 1 (ICAM1) are important for circulating mononuclear and polymorphonuclear cells to adhere and migrate to the inflamed gut mucosa. Crohn’s disease (CD) is a predominately Th1 and Th17 mediated process, while ulcerative colitis (UC) appears to be predominately mediated through Th2 and NK T-</a:t>
            </a:r>
            <a:r>
              <a:rPr lang="en-US" dirty="0" err="1"/>
              <a:t>cells.Shih</a:t>
            </a:r>
            <a:r>
              <a:rPr lang="en-US" dirty="0"/>
              <a:t> DQ, </a:t>
            </a:r>
            <a:r>
              <a:rPr lang="en-US" dirty="0" err="1"/>
              <a:t>Targan</a:t>
            </a:r>
            <a:r>
              <a:rPr lang="en-US" dirty="0"/>
              <a:t> SR. Immunopathogenesis of inflammatory bowel disease. World J Gastroenterol 2008; 14(3): 390-400 [PMID: 18200661 DOI: 10.3748/wjg.14.390]</a:t>
            </a:r>
            <a:endParaRPr lang="it-IT" dirty="0"/>
          </a:p>
        </p:txBody>
      </p:sp>
      <p:sp>
        <p:nvSpPr>
          <p:cNvPr id="4" name="Slide Number Placeholder 3">
            <a:extLst>
              <a:ext uri="{FF2B5EF4-FFF2-40B4-BE49-F238E27FC236}">
                <a16:creationId xmlns:a16="http://schemas.microsoft.com/office/drawing/2014/main" id="{530D086B-40B0-2DD7-8EEE-E5D5B4CA146B}"/>
              </a:ext>
            </a:extLst>
          </p:cNvPr>
          <p:cNvSpPr>
            <a:spLocks noGrp="1"/>
          </p:cNvSpPr>
          <p:nvPr>
            <p:ph type="sldNum" sz="quarter" idx="5"/>
          </p:nvPr>
        </p:nvSpPr>
        <p:spPr/>
        <p:txBody>
          <a:bodyPr/>
          <a:lstStyle/>
          <a:p>
            <a:fld id="{33A0B0BB-6798-4B96-B634-78AFAA698E37}" type="slidenum">
              <a:rPr lang="it-IT" smtClean="0"/>
              <a:t>17</a:t>
            </a:fld>
            <a:endParaRPr lang="it-IT"/>
          </a:p>
        </p:txBody>
      </p:sp>
    </p:spTree>
    <p:extLst>
      <p:ext uri="{BB962C8B-B14F-4D97-AF65-F5344CB8AC3E}">
        <p14:creationId xmlns:p14="http://schemas.microsoft.com/office/powerpoint/2010/main" val="1890705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pathophysiology of EGIDs is only partially known. The combination of a genetic predisposition, the existence of dysbiosis and other environmental triggers (ingested or inhaled allergens) can lead to eosinophilic inflammation in patients with EGID. Eosinophils induce bioactive inflammatory mediators that can trigger mast cell degranulation and release cytokines, lipid mediators, and </a:t>
            </a:r>
            <a:r>
              <a:rPr lang="en-US" dirty="0" err="1"/>
              <a:t>neuromediators</a:t>
            </a:r>
            <a:r>
              <a:rPr lang="en-US" dirty="0"/>
              <a:t>. These produce a Th2 immune response and intestinal inflammation. Recent studies seem to implicate Th2 cytokines (IL-4, IL-5 and IL-13) and eotaxin-3 in the pathogenesis of most of these diseases(21), although </a:t>
            </a:r>
            <a:r>
              <a:rPr lang="en-US" dirty="0" err="1"/>
              <a:t>EoC</a:t>
            </a:r>
            <a:r>
              <a:rPr lang="en-US" dirty="0"/>
              <a:t> seems to have a different transcriptome from the rest of EGIDs.</a:t>
            </a:r>
            <a:endParaRPr lang="it-IT" dirty="0"/>
          </a:p>
        </p:txBody>
      </p:sp>
      <p:sp>
        <p:nvSpPr>
          <p:cNvPr id="4" name="Slide Number Placeholder 3"/>
          <p:cNvSpPr>
            <a:spLocks noGrp="1"/>
          </p:cNvSpPr>
          <p:nvPr>
            <p:ph type="sldNum" sz="quarter" idx="5"/>
          </p:nvPr>
        </p:nvSpPr>
        <p:spPr/>
        <p:txBody>
          <a:bodyPr/>
          <a:lstStyle/>
          <a:p>
            <a:fld id="{33A0B0BB-6798-4B96-B634-78AFAA698E37}" type="slidenum">
              <a:rPr lang="it-IT" smtClean="0"/>
              <a:t>4</a:t>
            </a:fld>
            <a:endParaRPr lang="it-IT"/>
          </a:p>
        </p:txBody>
      </p:sp>
    </p:spTree>
    <p:extLst>
      <p:ext uri="{BB962C8B-B14F-4D97-AF65-F5344CB8AC3E}">
        <p14:creationId xmlns:p14="http://schemas.microsoft.com/office/powerpoint/2010/main" val="1669326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 patients followed-up at four clinics were included, and clinical, histopathological, and laboratory data were retrieved. As control groups, age-matched patients with EoE and IBS were recruited. Allergy tests included skin prick test and serum specific IgE. Diagnostic delay was assessed. Overall, data from 73 patients were retrieved, including 40 with EC (median age 39 years IQR 22.5-59, F:M 2.1:1), 12 with EoE (F:M ratio: 1:5), and 21 with IBS (F:M ratio: 1:0.9). The most common features in EC patients were female sex (67.5%), atopy (77.5%), abdominal pain/distention (70%), </a:t>
            </a:r>
            <a:r>
              <a:rPr lang="en-US" dirty="0" err="1"/>
              <a:t>diarrhoea</a:t>
            </a:r>
            <a:r>
              <a:rPr lang="en-US" dirty="0"/>
              <a:t> (77.5%), and </a:t>
            </a:r>
            <a:r>
              <a:rPr lang="en-US" dirty="0" err="1"/>
              <a:t>faecal</a:t>
            </a:r>
            <a:r>
              <a:rPr lang="en-US" dirty="0"/>
              <a:t> calprotectin elevation (22.5%). Blood eosinophils were elevated in EoE, but not in EC (p &lt; 0.001), while ECP did not differ across the three groups (p = 0.4).</a:t>
            </a:r>
            <a:endParaRPr lang="it-IT" dirty="0"/>
          </a:p>
        </p:txBody>
      </p:sp>
      <p:sp>
        <p:nvSpPr>
          <p:cNvPr id="4" name="Slide Number Placeholder 3"/>
          <p:cNvSpPr>
            <a:spLocks noGrp="1"/>
          </p:cNvSpPr>
          <p:nvPr>
            <p:ph type="sldNum" sz="quarter" idx="5"/>
          </p:nvPr>
        </p:nvSpPr>
        <p:spPr/>
        <p:txBody>
          <a:bodyPr/>
          <a:lstStyle/>
          <a:p>
            <a:fld id="{33A0B0BB-6798-4B96-B634-78AFAA698E37}" type="slidenum">
              <a:rPr lang="it-IT" smtClean="0"/>
              <a:t>5</a:t>
            </a:fld>
            <a:endParaRPr lang="it-IT"/>
          </a:p>
        </p:txBody>
      </p:sp>
    </p:spTree>
    <p:extLst>
      <p:ext uri="{BB962C8B-B14F-4D97-AF65-F5344CB8AC3E}">
        <p14:creationId xmlns:p14="http://schemas.microsoft.com/office/powerpoint/2010/main" val="4113589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 sintomi della colite eosinofila </a:t>
            </a:r>
          </a:p>
        </p:txBody>
      </p:sp>
      <p:sp>
        <p:nvSpPr>
          <p:cNvPr id="4" name="Slide Number Placeholder 3"/>
          <p:cNvSpPr>
            <a:spLocks noGrp="1"/>
          </p:cNvSpPr>
          <p:nvPr>
            <p:ph type="sldNum" sz="quarter" idx="5"/>
          </p:nvPr>
        </p:nvSpPr>
        <p:spPr/>
        <p:txBody>
          <a:bodyPr/>
          <a:lstStyle/>
          <a:p>
            <a:fld id="{33A0B0BB-6798-4B96-B634-78AFAA698E37}" type="slidenum">
              <a:rPr lang="it-IT" smtClean="0"/>
              <a:t>6</a:t>
            </a:fld>
            <a:endParaRPr lang="it-IT"/>
          </a:p>
        </p:txBody>
      </p:sp>
    </p:spTree>
    <p:extLst>
      <p:ext uri="{BB962C8B-B14F-4D97-AF65-F5344CB8AC3E}">
        <p14:creationId xmlns:p14="http://schemas.microsoft.com/office/powerpoint/2010/main" val="358484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009E8-3571-6164-1888-0CBC998BBF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52F63D-CEB9-C115-A728-30030A8CE3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56B21C-FF55-40F3-E840-C63019C6476E}"/>
              </a:ext>
            </a:extLst>
          </p:cNvPr>
          <p:cNvSpPr>
            <a:spLocks noGrp="1"/>
          </p:cNvSpPr>
          <p:nvPr>
            <p:ph type="body" idx="1"/>
          </p:nvPr>
        </p:nvSpPr>
        <p:spPr/>
        <p:txBody>
          <a:bodyPr/>
          <a:lstStyle/>
          <a:p>
            <a:r>
              <a:rPr lang="it-IT" dirty="0"/>
              <a:t>Gli eosinofili sono direttamente responsabili del danno tissutale a carico dell’intestino, non sono solo intermediari fra immunità innata e adattativa </a:t>
            </a:r>
          </a:p>
        </p:txBody>
      </p:sp>
      <p:sp>
        <p:nvSpPr>
          <p:cNvPr id="4" name="Slide Number Placeholder 3">
            <a:extLst>
              <a:ext uri="{FF2B5EF4-FFF2-40B4-BE49-F238E27FC236}">
                <a16:creationId xmlns:a16="http://schemas.microsoft.com/office/drawing/2014/main" id="{A2F5D5B0-5C9D-BBF7-4697-24051E867180}"/>
              </a:ext>
            </a:extLst>
          </p:cNvPr>
          <p:cNvSpPr>
            <a:spLocks noGrp="1"/>
          </p:cNvSpPr>
          <p:nvPr>
            <p:ph type="sldNum" sz="quarter" idx="5"/>
          </p:nvPr>
        </p:nvSpPr>
        <p:spPr/>
        <p:txBody>
          <a:bodyPr/>
          <a:lstStyle/>
          <a:p>
            <a:fld id="{33A0B0BB-6798-4B96-B634-78AFAA698E37}" type="slidenum">
              <a:rPr lang="it-IT" smtClean="0"/>
              <a:t>7</a:t>
            </a:fld>
            <a:endParaRPr lang="it-IT"/>
          </a:p>
        </p:txBody>
      </p:sp>
    </p:spTree>
    <p:extLst>
      <p:ext uri="{BB962C8B-B14F-4D97-AF65-F5344CB8AC3E}">
        <p14:creationId xmlns:p14="http://schemas.microsoft.com/office/powerpoint/2010/main" val="2851713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5A5B9-733E-F842-492F-5690FFF84F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CCB41-CA82-48B3-32D9-19A956E2B4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14B8E6-C0E6-B66B-2FED-EDFAB81F1017}"/>
              </a:ext>
            </a:extLst>
          </p:cNvPr>
          <p:cNvSpPr>
            <a:spLocks noGrp="1"/>
          </p:cNvSpPr>
          <p:nvPr>
            <p:ph type="body" idx="1"/>
          </p:nvPr>
        </p:nvSpPr>
        <p:spPr/>
        <p:txBody>
          <a:bodyPr/>
          <a:lstStyle/>
          <a:p>
            <a:endParaRPr lang="it-IT" dirty="0"/>
          </a:p>
        </p:txBody>
      </p:sp>
      <p:sp>
        <p:nvSpPr>
          <p:cNvPr id="4" name="Slide Number Placeholder 3">
            <a:extLst>
              <a:ext uri="{FF2B5EF4-FFF2-40B4-BE49-F238E27FC236}">
                <a16:creationId xmlns:a16="http://schemas.microsoft.com/office/drawing/2014/main" id="{34AF37DA-D339-14FE-D32F-2E79F76B6BE8}"/>
              </a:ext>
            </a:extLst>
          </p:cNvPr>
          <p:cNvSpPr>
            <a:spLocks noGrp="1"/>
          </p:cNvSpPr>
          <p:nvPr>
            <p:ph type="sldNum" sz="quarter" idx="5"/>
          </p:nvPr>
        </p:nvSpPr>
        <p:spPr/>
        <p:txBody>
          <a:bodyPr/>
          <a:lstStyle/>
          <a:p>
            <a:fld id="{33A0B0BB-6798-4B96-B634-78AFAA698E37}" type="slidenum">
              <a:rPr lang="it-IT" smtClean="0"/>
              <a:t>8</a:t>
            </a:fld>
            <a:endParaRPr lang="it-IT"/>
          </a:p>
        </p:txBody>
      </p:sp>
    </p:spTree>
    <p:extLst>
      <p:ext uri="{BB962C8B-B14F-4D97-AF65-F5344CB8AC3E}">
        <p14:creationId xmlns:p14="http://schemas.microsoft.com/office/powerpoint/2010/main" val="1630774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E564E-2B19-A784-8230-2C775DF359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81306C-AD6B-B71F-8DB5-5D724F1EB6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83701A-16FB-330B-1E78-C4A8664F43CE}"/>
              </a:ext>
            </a:extLst>
          </p:cNvPr>
          <p:cNvSpPr>
            <a:spLocks noGrp="1"/>
          </p:cNvSpPr>
          <p:nvPr>
            <p:ph type="body" idx="1"/>
          </p:nvPr>
        </p:nvSpPr>
        <p:spPr/>
        <p:txBody>
          <a:bodyPr/>
          <a:lstStyle/>
          <a:p>
            <a:endParaRPr lang="it-IT" dirty="0"/>
          </a:p>
        </p:txBody>
      </p:sp>
      <p:sp>
        <p:nvSpPr>
          <p:cNvPr id="4" name="Slide Number Placeholder 3">
            <a:extLst>
              <a:ext uri="{FF2B5EF4-FFF2-40B4-BE49-F238E27FC236}">
                <a16:creationId xmlns:a16="http://schemas.microsoft.com/office/drawing/2014/main" id="{08624C83-B700-52BA-CD69-D9A83C27BFDE}"/>
              </a:ext>
            </a:extLst>
          </p:cNvPr>
          <p:cNvSpPr>
            <a:spLocks noGrp="1"/>
          </p:cNvSpPr>
          <p:nvPr>
            <p:ph type="sldNum" sz="quarter" idx="5"/>
          </p:nvPr>
        </p:nvSpPr>
        <p:spPr/>
        <p:txBody>
          <a:bodyPr/>
          <a:lstStyle/>
          <a:p>
            <a:fld id="{33A0B0BB-6798-4B96-B634-78AFAA698E37}" type="slidenum">
              <a:rPr lang="it-IT" smtClean="0"/>
              <a:t>9</a:t>
            </a:fld>
            <a:endParaRPr lang="it-IT"/>
          </a:p>
        </p:txBody>
      </p:sp>
    </p:spTree>
    <p:extLst>
      <p:ext uri="{BB962C8B-B14F-4D97-AF65-F5344CB8AC3E}">
        <p14:creationId xmlns:p14="http://schemas.microsoft.com/office/powerpoint/2010/main" val="3922638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2389F-7AB9-BFD1-3C27-E1410280D6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E92E1A-A488-AE67-8E98-B58EAAEF23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406645-0F23-DB6E-CEDF-71498BF4F546}"/>
              </a:ext>
            </a:extLst>
          </p:cNvPr>
          <p:cNvSpPr>
            <a:spLocks noGrp="1"/>
          </p:cNvSpPr>
          <p:nvPr>
            <p:ph type="body" idx="1"/>
          </p:nvPr>
        </p:nvSpPr>
        <p:spPr/>
        <p:txBody>
          <a:bodyPr/>
          <a:lstStyle/>
          <a:p>
            <a:r>
              <a:rPr lang="en-US" dirty="0"/>
              <a:t>The colon is physiologically rich in </a:t>
            </a:r>
            <a:r>
              <a:rPr lang="en-US" dirty="0" err="1"/>
              <a:t>eosinophils.So</a:t>
            </a:r>
            <a:r>
              <a:rPr lang="en-US" dirty="0"/>
              <a:t>: when does it become pathological?</a:t>
            </a:r>
            <a:endParaRPr lang="it-IT" dirty="0"/>
          </a:p>
        </p:txBody>
      </p:sp>
      <p:sp>
        <p:nvSpPr>
          <p:cNvPr id="4" name="Slide Number Placeholder 3">
            <a:extLst>
              <a:ext uri="{FF2B5EF4-FFF2-40B4-BE49-F238E27FC236}">
                <a16:creationId xmlns:a16="http://schemas.microsoft.com/office/drawing/2014/main" id="{346B7CFC-3632-2B48-03B2-790EAD97D6B1}"/>
              </a:ext>
            </a:extLst>
          </p:cNvPr>
          <p:cNvSpPr>
            <a:spLocks noGrp="1"/>
          </p:cNvSpPr>
          <p:nvPr>
            <p:ph type="sldNum" sz="quarter" idx="5"/>
          </p:nvPr>
        </p:nvSpPr>
        <p:spPr/>
        <p:txBody>
          <a:bodyPr/>
          <a:lstStyle/>
          <a:p>
            <a:fld id="{33A0B0BB-6798-4B96-B634-78AFAA698E37}" type="slidenum">
              <a:rPr lang="it-IT" smtClean="0"/>
              <a:t>10</a:t>
            </a:fld>
            <a:endParaRPr lang="it-IT"/>
          </a:p>
        </p:txBody>
      </p:sp>
    </p:spTree>
    <p:extLst>
      <p:ext uri="{BB962C8B-B14F-4D97-AF65-F5344CB8AC3E}">
        <p14:creationId xmlns:p14="http://schemas.microsoft.com/office/powerpoint/2010/main" val="2839168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colon is physiologically rich in eosinophils. I cut off </a:t>
            </a:r>
            <a:r>
              <a:rPr lang="en-US" dirty="0" err="1"/>
              <a:t>derivano</a:t>
            </a:r>
            <a:r>
              <a:rPr lang="en-US" dirty="0"/>
              <a:t> da case series, non ci </a:t>
            </a:r>
            <a:r>
              <a:rPr lang="en-US" dirty="0" err="1"/>
              <a:t>sono</a:t>
            </a:r>
            <a:r>
              <a:rPr lang="en-US" dirty="0"/>
              <a:t> </a:t>
            </a:r>
            <a:r>
              <a:rPr lang="en-US" dirty="0" err="1"/>
              <a:t>studi</a:t>
            </a:r>
            <a:r>
              <a:rPr lang="en-US" dirty="0"/>
              <a:t> di </a:t>
            </a:r>
            <a:r>
              <a:rPr lang="en-US" dirty="0" err="1"/>
              <a:t>validazione</a:t>
            </a:r>
            <a:r>
              <a:rPr lang="en-US" dirty="0"/>
              <a:t> per </a:t>
            </a:r>
            <a:r>
              <a:rPr lang="en-US" dirty="0" err="1"/>
              <a:t>soglie</a:t>
            </a:r>
            <a:r>
              <a:rPr lang="en-US" dirty="0"/>
              <a:t> </a:t>
            </a:r>
            <a:r>
              <a:rPr lang="en-US" dirty="0" err="1"/>
              <a:t>standardizzate</a:t>
            </a:r>
            <a:r>
              <a:rPr lang="en-US" dirty="0"/>
              <a:t> </a:t>
            </a:r>
            <a:endParaRPr lang="it-IT" dirty="0"/>
          </a:p>
        </p:txBody>
      </p:sp>
      <p:sp>
        <p:nvSpPr>
          <p:cNvPr id="4" name="Slide Number Placeholder 3"/>
          <p:cNvSpPr>
            <a:spLocks noGrp="1"/>
          </p:cNvSpPr>
          <p:nvPr>
            <p:ph type="sldNum" sz="quarter" idx="5"/>
          </p:nvPr>
        </p:nvSpPr>
        <p:spPr/>
        <p:txBody>
          <a:bodyPr/>
          <a:lstStyle/>
          <a:p>
            <a:fld id="{33A0B0BB-6798-4B96-B634-78AFAA698E37}" type="slidenum">
              <a:rPr lang="it-IT" smtClean="0"/>
              <a:t>11</a:t>
            </a:fld>
            <a:endParaRPr lang="it-IT"/>
          </a:p>
        </p:txBody>
      </p:sp>
    </p:spTree>
    <p:extLst>
      <p:ext uri="{BB962C8B-B14F-4D97-AF65-F5344CB8AC3E}">
        <p14:creationId xmlns:p14="http://schemas.microsoft.com/office/powerpoint/2010/main" val="1741810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80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25057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4"/>
          <a:stretch>
            <a:fillRect/>
          </a:stretch>
        </p:blipFill>
        <p:spPr>
          <a:xfrm>
            <a:off x="0" y="0"/>
            <a:ext cx="12192000" cy="6854430"/>
          </a:xfrm>
          <a:prstGeom prst="rect">
            <a:avLst/>
          </a:prstGeom>
        </p:spPr>
      </p:pic>
    </p:spTree>
    <p:extLst>
      <p:ext uri="{BB962C8B-B14F-4D97-AF65-F5344CB8AC3E}">
        <p14:creationId xmlns:p14="http://schemas.microsoft.com/office/powerpoint/2010/main" val="75516050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customXml" Target="../ink/ink2.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customXml" Target="../ink/ink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customXml" Target="../ink/ink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A1B3EA84-42CA-483D-BD49-CB77E7719290}"/>
              </a:ext>
            </a:extLst>
          </p:cNvPr>
          <p:cNvSpPr txBox="1"/>
          <p:nvPr/>
        </p:nvSpPr>
        <p:spPr>
          <a:xfrm>
            <a:off x="4722725" y="2994409"/>
            <a:ext cx="7134329" cy="2800767"/>
          </a:xfrm>
          <a:prstGeom prst="rect">
            <a:avLst/>
          </a:prstGeom>
          <a:solidFill>
            <a:schemeClr val="bg1"/>
          </a:solidFill>
          <a:effectLst>
            <a:softEdge rad="76200"/>
          </a:effectLst>
        </p:spPr>
        <p:txBody>
          <a:bodyPr wrap="square" rtlCol="0">
            <a:spAutoFit/>
          </a:bodyPr>
          <a:lstStyle/>
          <a:p>
            <a:r>
              <a:rPr lang="it-IT" sz="2000" b="1" dirty="0">
                <a:latin typeface="Calibri" panose="020F0502020204030204" pitchFamily="34" charset="0"/>
                <a:cs typeface="Calibri" panose="020F0502020204030204" pitchFamily="34" charset="0"/>
              </a:rPr>
              <a:t>Le malattie gastrointestinali eosinofile: caratteristiche peculiari, similitudini, management</a:t>
            </a:r>
          </a:p>
          <a:p>
            <a:r>
              <a:rPr lang="it-IT" i="1" dirty="0"/>
              <a:t>Moderatori: Nicola de Bortoli, Edoardo Savarino                                                </a:t>
            </a:r>
          </a:p>
          <a:p>
            <a:endParaRPr lang="it-IT" dirty="0"/>
          </a:p>
          <a:p>
            <a:pPr algn="ctr"/>
            <a:r>
              <a:rPr lang="it-IT" sz="4000" b="1" dirty="0">
                <a:solidFill>
                  <a:srgbClr val="C00000"/>
                </a:solidFill>
                <a:latin typeface="Calibri" panose="020F0502020204030204" pitchFamily="34" charset="0"/>
                <a:cs typeface="Calibri" panose="020F0502020204030204" pitchFamily="34" charset="0"/>
              </a:rPr>
              <a:t>COLITE EOSINOFILA</a:t>
            </a:r>
          </a:p>
          <a:p>
            <a:endParaRPr lang="it-IT" dirty="0"/>
          </a:p>
          <a:p>
            <a:pPr algn="ctr"/>
            <a:r>
              <a:rPr lang="it-IT" sz="1400" i="1" dirty="0"/>
              <a:t>Federica Baiano Svizzero</a:t>
            </a:r>
          </a:p>
          <a:p>
            <a:pPr algn="ctr"/>
            <a:r>
              <a:rPr lang="it-IT" sz="1400" i="1" dirty="0"/>
              <a:t>SOC Gastroenterologia ed Endoscopia </a:t>
            </a:r>
          </a:p>
          <a:p>
            <a:pPr algn="ctr"/>
            <a:r>
              <a:rPr lang="it-IT" sz="1400" i="1" dirty="0"/>
              <a:t>SS Cosma e Damiano (Pescia) </a:t>
            </a:r>
          </a:p>
        </p:txBody>
      </p:sp>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06449-FB5B-6FC2-7BC1-CD4AC4A2023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8C1447F-9C45-8D9F-F3EC-F106188E3771}"/>
              </a:ext>
            </a:extLst>
          </p:cNvPr>
          <p:cNvSpPr txBox="1"/>
          <p:nvPr/>
        </p:nvSpPr>
        <p:spPr>
          <a:xfrm>
            <a:off x="548358" y="1086240"/>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Endoscopy findings</a:t>
            </a:r>
          </a:p>
        </p:txBody>
      </p:sp>
      <p:sp>
        <p:nvSpPr>
          <p:cNvPr id="4" name="TextBox 3">
            <a:extLst>
              <a:ext uri="{FF2B5EF4-FFF2-40B4-BE49-F238E27FC236}">
                <a16:creationId xmlns:a16="http://schemas.microsoft.com/office/drawing/2014/main" id="{31922F1D-5567-1360-1612-10F4440FE5FC}"/>
              </a:ext>
            </a:extLst>
          </p:cNvPr>
          <p:cNvSpPr txBox="1"/>
          <p:nvPr/>
        </p:nvSpPr>
        <p:spPr>
          <a:xfrm>
            <a:off x="548358" y="1697881"/>
            <a:ext cx="8519625" cy="2585323"/>
          </a:xfrm>
          <a:prstGeom prst="rect">
            <a:avLst/>
          </a:prstGeom>
          <a:noFill/>
        </p:spPr>
        <p:txBody>
          <a:bodyPr wrap="square" rtlCol="0">
            <a:spAutoFit/>
          </a:bodyPr>
          <a:lstStyle/>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sym typeface="Wingdings" panose="05000000000000000000" pitchFamily="2" charset="2"/>
              </a:rPr>
              <a:t>Endoscopic appearance of EC: generally normal mucosa (dd other colitis)</a:t>
            </a:r>
          </a:p>
          <a:p>
            <a:pPr marL="285750" indent="-285750">
              <a:buFont typeface="Arial" panose="020B0604020202020204" pitchFamily="34" charset="0"/>
              <a:buChar char="•"/>
            </a:pPr>
            <a:endParaRPr lang="it-IT" b="1" dirty="0">
              <a:latin typeface="Calibri" panose="020F0502020204030204" pitchFamily="34" charset="0"/>
              <a:cs typeface="Calibri" panose="020F0502020204030204" pitchFamily="34" charset="0"/>
              <a:sym typeface="Wingdings" panose="05000000000000000000" pitchFamily="2" charset="2"/>
            </a:endParaRP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sym typeface="Wingdings" panose="05000000000000000000" pitchFamily="2" charset="2"/>
              </a:rPr>
              <a:t>Non-specific endoscopic findings: patchy mucosa, elevated lesions, pale granular mucosa, erythema, aphtous ulcerations (uncommon)</a:t>
            </a:r>
          </a:p>
          <a:p>
            <a:pPr marL="285750" indent="-285750">
              <a:buFont typeface="Arial" panose="020B0604020202020204" pitchFamily="34" charset="0"/>
              <a:buChar char="•"/>
            </a:pPr>
            <a:endParaRPr lang="it-IT" b="1" dirty="0">
              <a:latin typeface="Calibri" panose="020F0502020204030204" pitchFamily="34" charset="0"/>
              <a:cs typeface="Calibri" panose="020F0502020204030204" pitchFamily="34" charset="0"/>
              <a:sym typeface="Wingdings" panose="05000000000000000000" pitchFamily="2" charset="2"/>
            </a:endParaRP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sym typeface="Wingdings" panose="05000000000000000000" pitchFamily="2" charset="2"/>
              </a:rPr>
              <a:t>At least 5-6 biopsies from both abnormal and normal mucosa in terminal ileum and each colonic segment  no formal guidelines </a:t>
            </a:r>
          </a:p>
          <a:p>
            <a:pPr marL="285750" indent="-285750">
              <a:buFont typeface="Arial" panose="020B0604020202020204" pitchFamily="34" charset="0"/>
              <a:buChar char="•"/>
            </a:pPr>
            <a:endParaRPr lang="it-IT" b="1" dirty="0">
              <a:latin typeface="Calibri" panose="020F0502020204030204" pitchFamily="34" charset="0"/>
              <a:cs typeface="Calibri" panose="020F0502020204030204" pitchFamily="34" charset="0"/>
              <a:sym typeface="Wingdings" panose="05000000000000000000" pitchFamily="2" charset="2"/>
            </a:endParaRPr>
          </a:p>
          <a:p>
            <a:pPr marL="285750" indent="-285750">
              <a:buFont typeface="Arial" panose="020B0604020202020204" pitchFamily="34" charset="0"/>
              <a:buChar char="•"/>
            </a:pPr>
            <a:endParaRPr lang="it-IT" b="1"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01601BDC-B365-A15C-35B2-CD69A368BF5F}"/>
              </a:ext>
            </a:extLst>
          </p:cNvPr>
          <p:cNvSpPr txBox="1"/>
          <p:nvPr/>
        </p:nvSpPr>
        <p:spPr>
          <a:xfrm>
            <a:off x="7593655" y="5993421"/>
            <a:ext cx="6094378"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Jensen</a:t>
            </a:r>
            <a:r>
              <a:rPr lang="it-IT" sz="1400" i="1" dirty="0">
                <a:solidFill>
                  <a:srgbClr val="B00000"/>
                </a:solidFill>
              </a:rPr>
              <a:t> et al. J Pediatr Gastroenterol Nutr. 2016</a:t>
            </a:r>
          </a:p>
        </p:txBody>
      </p:sp>
      <p:sp>
        <p:nvSpPr>
          <p:cNvPr id="8" name="TextBox 7">
            <a:extLst>
              <a:ext uri="{FF2B5EF4-FFF2-40B4-BE49-F238E27FC236}">
                <a16:creationId xmlns:a16="http://schemas.microsoft.com/office/drawing/2014/main" id="{62393AFC-353F-8840-3AB9-9F8878F7C002}"/>
              </a:ext>
            </a:extLst>
          </p:cNvPr>
          <p:cNvSpPr txBox="1"/>
          <p:nvPr/>
        </p:nvSpPr>
        <p:spPr>
          <a:xfrm>
            <a:off x="7593655" y="6147310"/>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pic>
        <p:nvPicPr>
          <p:cNvPr id="7" name="Picture 6">
            <a:extLst>
              <a:ext uri="{FF2B5EF4-FFF2-40B4-BE49-F238E27FC236}">
                <a16:creationId xmlns:a16="http://schemas.microsoft.com/office/drawing/2014/main" id="{A2557739-6ADD-5E5E-2B2C-5FE268151711}"/>
              </a:ext>
            </a:extLst>
          </p:cNvPr>
          <p:cNvPicPr>
            <a:picLocks noChangeAspect="1"/>
          </p:cNvPicPr>
          <p:nvPr/>
        </p:nvPicPr>
        <p:blipFill>
          <a:blip r:embed="rId3"/>
          <a:srcRect t="41420" b="34348"/>
          <a:stretch>
            <a:fillRect/>
          </a:stretch>
        </p:blipFill>
        <p:spPr>
          <a:xfrm>
            <a:off x="916205" y="3867457"/>
            <a:ext cx="8502551" cy="2125964"/>
          </a:xfrm>
          <a:prstGeom prst="rect">
            <a:avLst/>
          </a:prstGeom>
        </p:spPr>
      </p:pic>
      <p:sp>
        <p:nvSpPr>
          <p:cNvPr id="13" name="TextBox 12">
            <a:extLst>
              <a:ext uri="{FF2B5EF4-FFF2-40B4-BE49-F238E27FC236}">
                <a16:creationId xmlns:a16="http://schemas.microsoft.com/office/drawing/2014/main" id="{D3585138-AC86-6083-E650-6B3C8AA12537}"/>
              </a:ext>
            </a:extLst>
          </p:cNvPr>
          <p:cNvSpPr txBox="1"/>
          <p:nvPr/>
        </p:nvSpPr>
        <p:spPr>
          <a:xfrm>
            <a:off x="7448956" y="6301198"/>
            <a:ext cx="4253419"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Okpara N, Aswad B, Baffy G.World J Gastroenterol 2009</a:t>
            </a:r>
          </a:p>
        </p:txBody>
      </p:sp>
    </p:spTree>
    <p:extLst>
      <p:ext uri="{BB962C8B-B14F-4D97-AF65-F5344CB8AC3E}">
        <p14:creationId xmlns:p14="http://schemas.microsoft.com/office/powerpoint/2010/main" val="709410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5B563-E6DF-764B-C57E-57D4462374F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1F82CF8-B07C-3934-65D1-EE97C116680A}"/>
              </a:ext>
            </a:extLst>
          </p:cNvPr>
          <p:cNvSpPr txBox="1"/>
          <p:nvPr/>
        </p:nvSpPr>
        <p:spPr>
          <a:xfrm>
            <a:off x="606724" y="1290457"/>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Histological features</a:t>
            </a:r>
          </a:p>
        </p:txBody>
      </p:sp>
      <p:sp>
        <p:nvSpPr>
          <p:cNvPr id="4" name="TextBox 3">
            <a:extLst>
              <a:ext uri="{FF2B5EF4-FFF2-40B4-BE49-F238E27FC236}">
                <a16:creationId xmlns:a16="http://schemas.microsoft.com/office/drawing/2014/main" id="{E142E0AF-7392-3232-8532-5BD656ADED22}"/>
              </a:ext>
            </a:extLst>
          </p:cNvPr>
          <p:cNvSpPr txBox="1"/>
          <p:nvPr/>
        </p:nvSpPr>
        <p:spPr>
          <a:xfrm>
            <a:off x="916205" y="1917237"/>
            <a:ext cx="9718665" cy="1200329"/>
          </a:xfrm>
          <a:prstGeom prst="rect">
            <a:avLst/>
          </a:prstGeom>
          <a:noFill/>
        </p:spPr>
        <p:txBody>
          <a:bodyPr wrap="square" rtlCol="0">
            <a:spAutoFit/>
          </a:bodyPr>
          <a:lstStyle/>
          <a:p>
            <a:pPr marL="285750" indent="-285750">
              <a:buFont typeface="Arial" panose="020B0604020202020204" pitchFamily="34" charset="0"/>
              <a:buChar char="•"/>
            </a:pPr>
            <a:r>
              <a:rPr lang="it-IT" dirty="0">
                <a:latin typeface="Calibri" panose="020F0502020204030204" pitchFamily="34" charset="0"/>
                <a:cs typeface="Calibri" panose="020F0502020204030204" pitchFamily="34" charset="0"/>
                <a:sym typeface="Wingdings" panose="05000000000000000000" pitchFamily="2" charset="2"/>
              </a:rPr>
              <a:t>EC: clusters of eosinophils located in the lamina propria, cryptitis degranulation, crypt abscesses also in muscularis mucosa and submucosa</a:t>
            </a:r>
          </a:p>
          <a:p>
            <a:pPr marL="285750" indent="-285750">
              <a:buFont typeface="Arial" panose="020B0604020202020204" pitchFamily="34" charset="0"/>
              <a:buChar char="•"/>
            </a:pPr>
            <a:r>
              <a:rPr lang="it-IT" b="1" u="sng" dirty="0">
                <a:latin typeface="Calibri" panose="020F0502020204030204" pitchFamily="34" charset="0"/>
                <a:cs typeface="Calibri" panose="020F0502020204030204" pitchFamily="34" charset="0"/>
                <a:sym typeface="Wingdings" panose="05000000000000000000" pitchFamily="2" charset="2"/>
              </a:rPr>
              <a:t>Lack of shared cut-off for normal eosinophilic counts</a:t>
            </a:r>
            <a:r>
              <a:rPr lang="it-IT" b="1" dirty="0">
                <a:latin typeface="Calibri" panose="020F0502020204030204" pitchFamily="34" charset="0"/>
                <a:cs typeface="Calibri" panose="020F0502020204030204" pitchFamily="34" charset="0"/>
                <a:sym typeface="Wingdings" panose="05000000000000000000" pitchFamily="2" charset="2"/>
              </a:rPr>
              <a:t>: </a:t>
            </a:r>
            <a:r>
              <a:rPr lang="it-IT" b="1" dirty="0">
                <a:highlight>
                  <a:srgbClr val="FFFF00"/>
                </a:highlight>
                <a:latin typeface="Calibri" panose="020F0502020204030204" pitchFamily="34" charset="0"/>
                <a:cs typeface="Calibri" panose="020F0502020204030204" pitchFamily="34" charset="0"/>
                <a:sym typeface="Wingdings" panose="05000000000000000000" pitchFamily="2" charset="2"/>
              </a:rPr>
              <a:t>colon is physiologically rich in eosinophils!</a:t>
            </a:r>
          </a:p>
          <a:p>
            <a:pPr marL="285750" indent="-285750">
              <a:buFont typeface="Arial" panose="020B0604020202020204" pitchFamily="34" charset="0"/>
              <a:buChar char="•"/>
            </a:pPr>
            <a:endParaRPr lang="it-IT" b="1"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791BE7FD-91E6-A895-CC9F-569B7576E187}"/>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pic>
        <p:nvPicPr>
          <p:cNvPr id="5" name="Picture 4">
            <a:extLst>
              <a:ext uri="{FF2B5EF4-FFF2-40B4-BE49-F238E27FC236}">
                <a16:creationId xmlns:a16="http://schemas.microsoft.com/office/drawing/2014/main" id="{D98EC1B8-4D4C-9BEB-BFA1-08166E133E1E}"/>
              </a:ext>
            </a:extLst>
          </p:cNvPr>
          <p:cNvPicPr>
            <a:picLocks noChangeAspect="1"/>
          </p:cNvPicPr>
          <p:nvPr/>
        </p:nvPicPr>
        <p:blipFill>
          <a:blip r:embed="rId3"/>
          <a:srcRect b="23488"/>
          <a:stretch>
            <a:fillRect/>
          </a:stretch>
        </p:blipFill>
        <p:spPr>
          <a:xfrm>
            <a:off x="2150978" y="5304926"/>
            <a:ext cx="4976338" cy="1046770"/>
          </a:xfrm>
          <a:prstGeom prst="rect">
            <a:avLst/>
          </a:prstGeom>
          <a:ln w="28575">
            <a:solidFill>
              <a:srgbClr val="B00000"/>
            </a:solidFill>
          </a:ln>
        </p:spPr>
      </p:pic>
      <p:sp>
        <p:nvSpPr>
          <p:cNvPr id="9" name="TextBox 8">
            <a:extLst>
              <a:ext uri="{FF2B5EF4-FFF2-40B4-BE49-F238E27FC236}">
                <a16:creationId xmlns:a16="http://schemas.microsoft.com/office/drawing/2014/main" id="{4DE8D7A4-50CF-88FF-2EC3-A32A3A207CC7}"/>
              </a:ext>
            </a:extLst>
          </p:cNvPr>
          <p:cNvSpPr txBox="1"/>
          <p:nvPr/>
        </p:nvSpPr>
        <p:spPr>
          <a:xfrm>
            <a:off x="4064784" y="6333454"/>
            <a:ext cx="4062553" cy="261610"/>
          </a:xfrm>
          <a:prstGeom prst="rect">
            <a:avLst/>
          </a:prstGeom>
          <a:noFill/>
        </p:spPr>
        <p:txBody>
          <a:bodyPr wrap="square">
            <a:spAutoFit/>
          </a:bodyPr>
          <a:lstStyle/>
          <a:p>
            <a:r>
              <a:rPr lang="it-IT" sz="1100" i="1" dirty="0">
                <a:solidFill>
                  <a:srgbClr val="B00000"/>
                </a:solidFill>
                <a:latin typeface="Calibri" panose="020F0502020204030204" pitchFamily="34" charset="0"/>
                <a:cs typeface="Calibri" panose="020F0502020204030204" pitchFamily="34" charset="0"/>
              </a:rPr>
              <a:t>Collins MH. Gastroenterol Clin North Am. 2014</a:t>
            </a:r>
          </a:p>
        </p:txBody>
      </p:sp>
      <p:sp>
        <p:nvSpPr>
          <p:cNvPr id="10" name="TextBox 9">
            <a:extLst>
              <a:ext uri="{FF2B5EF4-FFF2-40B4-BE49-F238E27FC236}">
                <a16:creationId xmlns:a16="http://schemas.microsoft.com/office/drawing/2014/main" id="{B8A7494F-7C98-913D-3D8B-21FBA9A21923}"/>
              </a:ext>
            </a:extLst>
          </p:cNvPr>
          <p:cNvSpPr txBox="1"/>
          <p:nvPr/>
        </p:nvSpPr>
        <p:spPr>
          <a:xfrm>
            <a:off x="7127316" y="4014447"/>
            <a:ext cx="4653362" cy="523220"/>
          </a:xfrm>
          <a:prstGeom prst="rect">
            <a:avLst/>
          </a:prstGeom>
          <a:noFill/>
          <a:ln w="28575">
            <a:solidFill>
              <a:srgbClr val="B00000"/>
            </a:solidFill>
          </a:ln>
        </p:spPr>
        <p:txBody>
          <a:bodyPr wrap="square" rtlCol="0">
            <a:spAutoFit/>
          </a:bodyPr>
          <a:lstStyle/>
          <a:p>
            <a:r>
              <a:rPr lang="en-US" sz="1400" dirty="0">
                <a:latin typeface="Calibri" panose="020F0502020204030204" pitchFamily="34" charset="0"/>
                <a:cs typeface="Calibri" panose="020F0502020204030204" pitchFamily="34" charset="0"/>
              </a:rPr>
              <a:t>The pathological threshold for </a:t>
            </a:r>
            <a:r>
              <a:rPr lang="en-US" sz="1400" dirty="0" err="1">
                <a:latin typeface="Calibri" panose="020F0502020204030204" pitchFamily="34" charset="0"/>
                <a:cs typeface="Calibri" panose="020F0502020204030204" pitchFamily="34" charset="0"/>
              </a:rPr>
              <a:t>EoC</a:t>
            </a:r>
            <a:r>
              <a:rPr lang="en-US" sz="1400" dirty="0">
                <a:latin typeface="Calibri" panose="020F0502020204030204" pitchFamily="34" charset="0"/>
                <a:cs typeface="Calibri" panose="020F0502020204030204" pitchFamily="34" charset="0"/>
              </a:rPr>
              <a:t> in adults is defined as greater than 40 cells per HPF in at least two colonic segments</a:t>
            </a:r>
            <a:endParaRPr lang="it-IT" sz="1400" dirty="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F84B0D16-228E-FD5C-ACCC-463B950F783A}"/>
              </a:ext>
            </a:extLst>
          </p:cNvPr>
          <p:cNvSpPr txBox="1"/>
          <p:nvPr/>
        </p:nvSpPr>
        <p:spPr>
          <a:xfrm>
            <a:off x="9586962" y="4546776"/>
            <a:ext cx="2095816" cy="261610"/>
          </a:xfrm>
          <a:prstGeom prst="rect">
            <a:avLst/>
          </a:prstGeom>
          <a:noFill/>
        </p:spPr>
        <p:txBody>
          <a:bodyPr wrap="square">
            <a:spAutoFit/>
          </a:bodyPr>
          <a:lstStyle/>
          <a:p>
            <a:r>
              <a:rPr lang="it-IT" sz="1100" i="1" dirty="0">
                <a:solidFill>
                  <a:srgbClr val="B00000"/>
                </a:solidFill>
                <a:latin typeface="Calibri" panose="020F0502020204030204" pitchFamily="34" charset="0"/>
                <a:cs typeface="Calibri" panose="020F0502020204030204" pitchFamily="34" charset="0"/>
              </a:rPr>
              <a:t>Migliorisi et al J. Clin. Med. 2024</a:t>
            </a:r>
          </a:p>
        </p:txBody>
      </p:sp>
      <p:sp>
        <p:nvSpPr>
          <p:cNvPr id="12" name="TextBox 11">
            <a:extLst>
              <a:ext uri="{FF2B5EF4-FFF2-40B4-BE49-F238E27FC236}">
                <a16:creationId xmlns:a16="http://schemas.microsoft.com/office/drawing/2014/main" id="{6DC94A88-0BE6-0920-D6F1-747FFFF8B469}"/>
              </a:ext>
            </a:extLst>
          </p:cNvPr>
          <p:cNvSpPr txBox="1"/>
          <p:nvPr/>
        </p:nvSpPr>
        <p:spPr>
          <a:xfrm>
            <a:off x="7735591" y="5020728"/>
            <a:ext cx="4045087" cy="738664"/>
          </a:xfrm>
          <a:prstGeom prst="rect">
            <a:avLst/>
          </a:prstGeom>
          <a:noFill/>
          <a:ln w="28575">
            <a:solidFill>
              <a:srgbClr val="B00000"/>
            </a:solidFill>
          </a:ln>
        </p:spPr>
        <p:txBody>
          <a:bodyPr wrap="square" rtlCol="0">
            <a:spAutoFit/>
          </a:bodyPr>
          <a:lstStyle/>
          <a:p>
            <a:r>
              <a:rPr lang="it-IT" sz="1400" dirty="0">
                <a:latin typeface="Calibri" panose="020F0502020204030204" pitchFamily="34" charset="0"/>
                <a:cs typeface="Calibri" panose="020F0502020204030204" pitchFamily="34" charset="0"/>
              </a:rPr>
              <a:t>[...] reasonable cut-off might be &gt;50/HPF in right colon, &gt;35/HPF in the transverse and &gt; 25/HPF in the left colon.</a:t>
            </a:r>
          </a:p>
        </p:txBody>
      </p:sp>
      <p:sp>
        <p:nvSpPr>
          <p:cNvPr id="14" name="TextBox 13">
            <a:extLst>
              <a:ext uri="{FF2B5EF4-FFF2-40B4-BE49-F238E27FC236}">
                <a16:creationId xmlns:a16="http://schemas.microsoft.com/office/drawing/2014/main" id="{037B8C0E-E1EA-EE1D-6619-22E169E4AF4F}"/>
              </a:ext>
            </a:extLst>
          </p:cNvPr>
          <p:cNvSpPr txBox="1"/>
          <p:nvPr/>
        </p:nvSpPr>
        <p:spPr>
          <a:xfrm>
            <a:off x="9210173" y="5828311"/>
            <a:ext cx="3549933" cy="261610"/>
          </a:xfrm>
          <a:prstGeom prst="rect">
            <a:avLst/>
          </a:prstGeom>
          <a:noFill/>
        </p:spPr>
        <p:txBody>
          <a:bodyPr wrap="square">
            <a:spAutoFit/>
          </a:bodyPr>
          <a:lstStyle/>
          <a:p>
            <a:r>
              <a:rPr lang="it-IT" sz="1100" b="0" i="0" dirty="0">
                <a:solidFill>
                  <a:srgbClr val="B00000"/>
                </a:solidFill>
                <a:effectLst/>
                <a:latin typeface="BlinkMacSystemFont"/>
              </a:rPr>
              <a:t>Turner </a:t>
            </a:r>
            <a:r>
              <a:rPr lang="it-IT" sz="1100" dirty="0">
                <a:solidFill>
                  <a:srgbClr val="B00000"/>
                </a:solidFill>
                <a:latin typeface="BlinkMacSystemFont"/>
              </a:rPr>
              <a:t>et al. </a:t>
            </a:r>
            <a:r>
              <a:rPr lang="it-IT" sz="1100" b="0" i="0" dirty="0">
                <a:solidFill>
                  <a:srgbClr val="B00000"/>
                </a:solidFill>
                <a:effectLst/>
                <a:latin typeface="BlinkMacSystemFont"/>
              </a:rPr>
              <a:t>Am J Surg Pathol. 2017</a:t>
            </a:r>
            <a:endParaRPr lang="it-IT" sz="1100" dirty="0">
              <a:solidFill>
                <a:srgbClr val="B00000"/>
              </a:solidFill>
            </a:endParaRPr>
          </a:p>
        </p:txBody>
      </p:sp>
      <p:pic>
        <p:nvPicPr>
          <p:cNvPr id="18" name="Picture 17">
            <a:extLst>
              <a:ext uri="{FF2B5EF4-FFF2-40B4-BE49-F238E27FC236}">
                <a16:creationId xmlns:a16="http://schemas.microsoft.com/office/drawing/2014/main" id="{843A3194-BC9D-3A16-4EF7-6C69BA50B617}"/>
              </a:ext>
            </a:extLst>
          </p:cNvPr>
          <p:cNvPicPr>
            <a:picLocks noChangeAspect="1"/>
          </p:cNvPicPr>
          <p:nvPr/>
        </p:nvPicPr>
        <p:blipFill>
          <a:blip r:embed="rId4"/>
          <a:srcRect t="66077"/>
          <a:stretch>
            <a:fillRect/>
          </a:stretch>
        </p:blipFill>
        <p:spPr>
          <a:xfrm>
            <a:off x="692307" y="2941460"/>
            <a:ext cx="6130871" cy="2145974"/>
          </a:xfrm>
          <a:prstGeom prst="rect">
            <a:avLst/>
          </a:prstGeom>
        </p:spPr>
      </p:pic>
      <mc:AlternateContent xmlns:mc="http://schemas.openxmlformats.org/markup-compatibility/2006" xmlns:p14="http://schemas.microsoft.com/office/powerpoint/2010/main">
        <mc:Choice Requires="p14">
          <p:contentPart p14:bwMode="auto" r:id="rId5">
            <p14:nvContentPartPr>
              <p14:cNvPr id="21" name="Ink 20">
                <a:extLst>
                  <a:ext uri="{FF2B5EF4-FFF2-40B4-BE49-F238E27FC236}">
                    <a16:creationId xmlns:a16="http://schemas.microsoft.com/office/drawing/2014/main" id="{1488D6E6-B15E-9FD3-644D-79833B3A2E6F}"/>
                  </a:ext>
                </a:extLst>
              </p14:cNvPr>
              <p14:cNvContentPartPr/>
              <p14:nvPr/>
            </p14:nvContentPartPr>
            <p14:xfrm>
              <a:off x="6595177" y="2081405"/>
              <a:ext cx="3064320" cy="720"/>
            </p14:xfrm>
          </p:contentPart>
        </mc:Choice>
        <mc:Fallback xmlns="">
          <p:pic>
            <p:nvPicPr>
              <p:cNvPr id="21" name="Ink 20">
                <a:extLst>
                  <a:ext uri="{FF2B5EF4-FFF2-40B4-BE49-F238E27FC236}">
                    <a16:creationId xmlns:a16="http://schemas.microsoft.com/office/drawing/2014/main" id="{1488D6E6-B15E-9FD3-644D-79833B3A2E6F}"/>
                  </a:ext>
                </a:extLst>
              </p:cNvPr>
              <p:cNvPicPr/>
              <p:nvPr/>
            </p:nvPicPr>
            <p:blipFill>
              <a:blip r:embed="rId6"/>
              <a:stretch>
                <a:fillRect/>
              </a:stretch>
            </p:blipFill>
            <p:spPr>
              <a:xfrm>
                <a:off x="6541177" y="1865405"/>
                <a:ext cx="3171960" cy="43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F15F13BA-BB3C-3C9A-5C04-DA57553E9621}"/>
                  </a:ext>
                </a:extLst>
              </p14:cNvPr>
              <p14:cNvContentPartPr/>
              <p14:nvPr/>
            </p14:nvContentPartPr>
            <p14:xfrm>
              <a:off x="9688657" y="2091125"/>
              <a:ext cx="524520" cy="20160"/>
            </p14:xfrm>
          </p:contentPart>
        </mc:Choice>
        <mc:Fallback xmlns="">
          <p:pic>
            <p:nvPicPr>
              <p:cNvPr id="22" name="Ink 21">
                <a:extLst>
                  <a:ext uri="{FF2B5EF4-FFF2-40B4-BE49-F238E27FC236}">
                    <a16:creationId xmlns:a16="http://schemas.microsoft.com/office/drawing/2014/main" id="{F15F13BA-BB3C-3C9A-5C04-DA57553E9621}"/>
                  </a:ext>
                </a:extLst>
              </p:cNvPr>
              <p:cNvPicPr/>
              <p:nvPr/>
            </p:nvPicPr>
            <p:blipFill>
              <a:blip r:embed="rId8"/>
              <a:stretch>
                <a:fillRect/>
              </a:stretch>
            </p:blipFill>
            <p:spPr>
              <a:xfrm>
                <a:off x="9634657" y="1983485"/>
                <a:ext cx="632160" cy="235800"/>
              </a:xfrm>
              <a:prstGeom prst="rect">
                <a:avLst/>
              </a:prstGeom>
            </p:spPr>
          </p:pic>
        </mc:Fallback>
      </mc:AlternateContent>
    </p:spTree>
    <p:extLst>
      <p:ext uri="{BB962C8B-B14F-4D97-AF65-F5344CB8AC3E}">
        <p14:creationId xmlns:p14="http://schemas.microsoft.com/office/powerpoint/2010/main" val="3816315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9B100-37FF-C65C-BD61-BA20380755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E66290F-E90E-DCAE-987B-72873E403884}"/>
              </a:ext>
            </a:extLst>
          </p:cNvPr>
          <p:cNvSpPr txBox="1"/>
          <p:nvPr/>
        </p:nvSpPr>
        <p:spPr>
          <a:xfrm>
            <a:off x="606724" y="1290457"/>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Radiological findings</a:t>
            </a:r>
          </a:p>
        </p:txBody>
      </p:sp>
      <p:sp>
        <p:nvSpPr>
          <p:cNvPr id="8" name="TextBox 7">
            <a:extLst>
              <a:ext uri="{FF2B5EF4-FFF2-40B4-BE49-F238E27FC236}">
                <a16:creationId xmlns:a16="http://schemas.microsoft.com/office/drawing/2014/main" id="{04858ACB-8AB1-72FE-7B34-BDEA96F39986}"/>
              </a:ext>
            </a:extLst>
          </p:cNvPr>
          <p:cNvSpPr txBox="1"/>
          <p:nvPr/>
        </p:nvSpPr>
        <p:spPr>
          <a:xfrm>
            <a:off x="7448956" y="6079215"/>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pic>
        <p:nvPicPr>
          <p:cNvPr id="5" name="Picture 4">
            <a:extLst>
              <a:ext uri="{FF2B5EF4-FFF2-40B4-BE49-F238E27FC236}">
                <a16:creationId xmlns:a16="http://schemas.microsoft.com/office/drawing/2014/main" id="{4CBA0D16-94CC-C433-731D-BEE5C1723A82}"/>
              </a:ext>
            </a:extLst>
          </p:cNvPr>
          <p:cNvPicPr>
            <a:picLocks noChangeAspect="1"/>
          </p:cNvPicPr>
          <p:nvPr/>
        </p:nvPicPr>
        <p:blipFill>
          <a:blip r:embed="rId3"/>
          <a:srcRect b="59858"/>
          <a:stretch>
            <a:fillRect/>
          </a:stretch>
        </p:blipFill>
        <p:spPr>
          <a:xfrm>
            <a:off x="606724" y="2200113"/>
            <a:ext cx="7820633" cy="3239284"/>
          </a:xfrm>
          <a:prstGeom prst="rect">
            <a:avLst/>
          </a:prstGeom>
        </p:spPr>
      </p:pic>
      <p:sp>
        <p:nvSpPr>
          <p:cNvPr id="10" name="TextBox 9">
            <a:extLst>
              <a:ext uri="{FF2B5EF4-FFF2-40B4-BE49-F238E27FC236}">
                <a16:creationId xmlns:a16="http://schemas.microsoft.com/office/drawing/2014/main" id="{1F3DDAC0-AEEA-74BD-908F-E79191D17AA5}"/>
              </a:ext>
            </a:extLst>
          </p:cNvPr>
          <p:cNvSpPr txBox="1"/>
          <p:nvPr/>
        </p:nvSpPr>
        <p:spPr>
          <a:xfrm>
            <a:off x="7448956" y="6301198"/>
            <a:ext cx="4253419" cy="307777"/>
          </a:xfrm>
          <a:prstGeom prst="rect">
            <a:avLst/>
          </a:prstGeom>
          <a:noFill/>
        </p:spPr>
        <p:txBody>
          <a:bodyPr wrap="square">
            <a:spAutoFit/>
          </a:bodyPr>
          <a:lstStyle/>
          <a:p>
            <a:r>
              <a:rPr lang="it-IT" sz="1400" dirty="0">
                <a:solidFill>
                  <a:srgbClr val="B00000"/>
                </a:solidFill>
                <a:latin typeface="Calibri" panose="020F0502020204030204" pitchFamily="34" charset="0"/>
                <a:cs typeface="Calibri" panose="020F0502020204030204" pitchFamily="34" charset="0"/>
              </a:rPr>
              <a:t>Okpara N, Aswad B, Baffy G.World J Gastroenterol 2009</a:t>
            </a:r>
          </a:p>
        </p:txBody>
      </p:sp>
      <p:sp>
        <p:nvSpPr>
          <p:cNvPr id="11" name="TextBox 10">
            <a:extLst>
              <a:ext uri="{FF2B5EF4-FFF2-40B4-BE49-F238E27FC236}">
                <a16:creationId xmlns:a16="http://schemas.microsoft.com/office/drawing/2014/main" id="{6FB7CD9B-2E89-0390-6E4B-013C57CA3333}"/>
              </a:ext>
            </a:extLst>
          </p:cNvPr>
          <p:cNvSpPr txBox="1"/>
          <p:nvPr/>
        </p:nvSpPr>
        <p:spPr>
          <a:xfrm>
            <a:off x="8793804" y="2690336"/>
            <a:ext cx="3142034" cy="1477328"/>
          </a:xfrm>
          <a:prstGeom prst="rect">
            <a:avLst/>
          </a:prstGeom>
          <a:noFill/>
        </p:spPr>
        <p:txBody>
          <a:bodyPr wrap="square" rtlCol="0">
            <a:spAutoFit/>
          </a:bodyPr>
          <a:lstStyle/>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60-70% of adults</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Non specific</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Colonic wall thickening</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Ascites</a:t>
            </a:r>
          </a:p>
          <a:p>
            <a:endParaRPr lang="it-IT"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5116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B46DB-0AE5-B8FC-5414-F1F5BB878D8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51FA750-235E-96CE-E1A9-51314B0A9A41}"/>
              </a:ext>
            </a:extLst>
          </p:cNvPr>
          <p:cNvSpPr txBox="1"/>
          <p:nvPr/>
        </p:nvSpPr>
        <p:spPr>
          <a:xfrm>
            <a:off x="308549"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Diagnosis of exclusion</a:t>
            </a:r>
          </a:p>
        </p:txBody>
      </p:sp>
      <p:pic>
        <p:nvPicPr>
          <p:cNvPr id="4" name="Picture 3">
            <a:extLst>
              <a:ext uri="{FF2B5EF4-FFF2-40B4-BE49-F238E27FC236}">
                <a16:creationId xmlns:a16="http://schemas.microsoft.com/office/drawing/2014/main" id="{8C67DD11-F506-24EF-E0B7-9529F75E8F88}"/>
              </a:ext>
            </a:extLst>
          </p:cNvPr>
          <p:cNvPicPr>
            <a:picLocks noChangeAspect="1"/>
          </p:cNvPicPr>
          <p:nvPr/>
        </p:nvPicPr>
        <p:blipFill>
          <a:blip r:embed="rId3"/>
          <a:stretch>
            <a:fillRect/>
          </a:stretch>
        </p:blipFill>
        <p:spPr>
          <a:xfrm>
            <a:off x="656056" y="2469069"/>
            <a:ext cx="4074029" cy="2842234"/>
          </a:xfrm>
          <a:prstGeom prst="rect">
            <a:avLst/>
          </a:prstGeom>
        </p:spPr>
      </p:pic>
      <p:sp>
        <p:nvSpPr>
          <p:cNvPr id="7" name="TextBox 6">
            <a:extLst>
              <a:ext uri="{FF2B5EF4-FFF2-40B4-BE49-F238E27FC236}">
                <a16:creationId xmlns:a16="http://schemas.microsoft.com/office/drawing/2014/main" id="{11755BF8-0519-4B17-E1FD-FF662F5B913A}"/>
              </a:ext>
            </a:extLst>
          </p:cNvPr>
          <p:cNvSpPr txBox="1"/>
          <p:nvPr/>
        </p:nvSpPr>
        <p:spPr>
          <a:xfrm>
            <a:off x="7841974" y="6162261"/>
            <a:ext cx="3945835" cy="307777"/>
          </a:xfrm>
          <a:prstGeom prst="rect">
            <a:avLst/>
          </a:prstGeom>
          <a:noFill/>
        </p:spPr>
        <p:txBody>
          <a:bodyPr wrap="square" rtlCol="0">
            <a:spAutoFit/>
          </a:bodyPr>
          <a:lstStyle/>
          <a:p>
            <a:r>
              <a:rPr lang="it-IT" sz="1400" dirty="0">
                <a:solidFill>
                  <a:srgbClr val="B00000"/>
                </a:solidFill>
                <a:latin typeface="Calibri" panose="020F0502020204030204" pitchFamily="34" charset="0"/>
                <a:cs typeface="Calibri" panose="020F0502020204030204" pitchFamily="34" charset="0"/>
              </a:rPr>
              <a:t>Alfadda, Martin et al. Ther Adv Gastroenterol 2010</a:t>
            </a:r>
          </a:p>
        </p:txBody>
      </p:sp>
      <p:cxnSp>
        <p:nvCxnSpPr>
          <p:cNvPr id="12" name="Straight Arrow Connector 11">
            <a:extLst>
              <a:ext uri="{FF2B5EF4-FFF2-40B4-BE49-F238E27FC236}">
                <a16:creationId xmlns:a16="http://schemas.microsoft.com/office/drawing/2014/main" id="{38956B32-C3B1-3A80-4709-40F5A572A8E6}"/>
              </a:ext>
            </a:extLst>
          </p:cNvPr>
          <p:cNvCxnSpPr>
            <a:cxnSpLocks/>
          </p:cNvCxnSpPr>
          <p:nvPr/>
        </p:nvCxnSpPr>
        <p:spPr>
          <a:xfrm flipH="1" flipV="1">
            <a:off x="3890468" y="3247659"/>
            <a:ext cx="1537566" cy="478035"/>
          </a:xfrm>
          <a:prstGeom prst="straightConnector1">
            <a:avLst/>
          </a:prstGeom>
          <a:ln w="38100">
            <a:solidFill>
              <a:srgbClr val="B00000"/>
            </a:solidFill>
            <a:tailEnd type="triangl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218FA646-53E6-DCF4-F562-185D330FDCE5}"/>
                  </a:ext>
                </a:extLst>
              </p14:cNvPr>
              <p14:cNvContentPartPr/>
              <p14:nvPr/>
            </p14:nvContentPartPr>
            <p14:xfrm>
              <a:off x="906963" y="3186099"/>
              <a:ext cx="2693520" cy="61560"/>
            </p14:xfrm>
          </p:contentPart>
        </mc:Choice>
        <mc:Fallback xmlns="">
          <p:pic>
            <p:nvPicPr>
              <p:cNvPr id="16" name="Ink 15">
                <a:extLst>
                  <a:ext uri="{FF2B5EF4-FFF2-40B4-BE49-F238E27FC236}">
                    <a16:creationId xmlns:a16="http://schemas.microsoft.com/office/drawing/2014/main" id="{218FA646-53E6-DCF4-F562-185D330FDCE5}"/>
                  </a:ext>
                </a:extLst>
              </p:cNvPr>
              <p:cNvPicPr/>
              <p:nvPr/>
            </p:nvPicPr>
            <p:blipFill>
              <a:blip r:embed="rId5"/>
              <a:stretch>
                <a:fillRect/>
              </a:stretch>
            </p:blipFill>
            <p:spPr>
              <a:xfrm>
                <a:off x="852963" y="3078099"/>
                <a:ext cx="2801160" cy="277200"/>
              </a:xfrm>
              <a:prstGeom prst="rect">
                <a:avLst/>
              </a:prstGeom>
            </p:spPr>
          </p:pic>
        </mc:Fallback>
      </mc:AlternateContent>
      <p:pic>
        <p:nvPicPr>
          <p:cNvPr id="20" name="Picture 19">
            <a:extLst>
              <a:ext uri="{FF2B5EF4-FFF2-40B4-BE49-F238E27FC236}">
                <a16:creationId xmlns:a16="http://schemas.microsoft.com/office/drawing/2014/main" id="{42278A5C-3403-AF9A-DD2C-F174FD4C9E2F}"/>
              </a:ext>
            </a:extLst>
          </p:cNvPr>
          <p:cNvPicPr>
            <a:picLocks noChangeAspect="1"/>
          </p:cNvPicPr>
          <p:nvPr/>
        </p:nvPicPr>
        <p:blipFill>
          <a:blip r:embed="rId6"/>
          <a:stretch>
            <a:fillRect/>
          </a:stretch>
        </p:blipFill>
        <p:spPr>
          <a:xfrm>
            <a:off x="5102031" y="2482717"/>
            <a:ext cx="6685778" cy="2120955"/>
          </a:xfrm>
          <a:prstGeom prst="rect">
            <a:avLst/>
          </a:prstGeom>
        </p:spPr>
      </p:pic>
    </p:spTree>
    <p:extLst>
      <p:ext uri="{BB962C8B-B14F-4D97-AF65-F5344CB8AC3E}">
        <p14:creationId xmlns:p14="http://schemas.microsoft.com/office/powerpoint/2010/main" val="271982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30D86-91F8-4DCA-702B-A130A6D2A71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79958E4-DC80-6E39-29A1-A2921A39266C}"/>
              </a:ext>
            </a:extLst>
          </p:cNvPr>
          <p:cNvSpPr txBox="1"/>
          <p:nvPr/>
        </p:nvSpPr>
        <p:spPr>
          <a:xfrm>
            <a:off x="489993" y="1126984"/>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EGIDs &amp; IBD: key points</a:t>
            </a:r>
          </a:p>
        </p:txBody>
      </p:sp>
      <p:sp>
        <p:nvSpPr>
          <p:cNvPr id="5" name="TextBox 4">
            <a:extLst>
              <a:ext uri="{FF2B5EF4-FFF2-40B4-BE49-F238E27FC236}">
                <a16:creationId xmlns:a16="http://schemas.microsoft.com/office/drawing/2014/main" id="{7A171A7B-CB6E-2B84-8300-F8CEBE32CCE1}"/>
              </a:ext>
            </a:extLst>
          </p:cNvPr>
          <p:cNvSpPr txBox="1"/>
          <p:nvPr/>
        </p:nvSpPr>
        <p:spPr>
          <a:xfrm>
            <a:off x="489993" y="1804307"/>
            <a:ext cx="4737371" cy="738664"/>
          </a:xfrm>
          <a:prstGeom prst="rect">
            <a:avLst/>
          </a:prstGeom>
          <a:solidFill>
            <a:schemeClr val="accent4">
              <a:lumMod val="60000"/>
              <a:lumOff val="40000"/>
            </a:schemeClr>
          </a:solidFill>
        </p:spPr>
        <p:txBody>
          <a:bodyPr wrap="square" rtlCol="0">
            <a:spAutoFit/>
          </a:bodyPr>
          <a:lstStyle/>
          <a:p>
            <a:pPr marL="285750" indent="-285750">
              <a:buFont typeface="Arial" panose="020B0604020202020204" pitchFamily="34" charset="0"/>
              <a:buChar char="•"/>
            </a:pPr>
            <a:r>
              <a:rPr lang="it-IT" sz="1400" dirty="0">
                <a:latin typeface="Calibri" panose="020F0502020204030204" pitchFamily="34" charset="0"/>
                <a:cs typeface="Calibri" panose="020F0502020204030204" pitchFamily="34" charset="0"/>
              </a:rPr>
              <a:t>Multifactorial chronic inflammatory disorders</a:t>
            </a:r>
          </a:p>
          <a:p>
            <a:pPr marL="285750" indent="-285750">
              <a:buFont typeface="Arial" panose="020B0604020202020204" pitchFamily="34" charset="0"/>
              <a:buChar char="•"/>
            </a:pPr>
            <a:r>
              <a:rPr lang="it-IT" sz="1400" dirty="0">
                <a:latin typeface="Calibri" panose="020F0502020204030204" pitchFamily="34" charset="0"/>
                <a:cs typeface="Calibri" panose="020F0502020204030204" pitchFamily="34" charset="0"/>
              </a:rPr>
              <a:t>↑incidence of both EGIDs and IBD worldwide </a:t>
            </a:r>
          </a:p>
          <a:p>
            <a:pPr marL="285750" indent="-285750">
              <a:buFont typeface="Arial" panose="020B0604020202020204" pitchFamily="34" charset="0"/>
              <a:buChar char="•"/>
            </a:pPr>
            <a:r>
              <a:rPr lang="it-IT" sz="1400" dirty="0">
                <a:latin typeface="Calibri" panose="020F0502020204030204" pitchFamily="34" charset="0"/>
                <a:cs typeface="Calibri" panose="020F0502020204030204" pitchFamily="34" charset="0"/>
              </a:rPr>
              <a:t>Common risk factors (e.g., antibiotics, diet </a:t>
            </a:r>
            <a:r>
              <a:rPr lang="it-IT" sz="1400" dirty="0">
                <a:latin typeface="Calibri" panose="020F0502020204030204" pitchFamily="34" charset="0"/>
                <a:cs typeface="Calibri" panose="020F0502020204030204" pitchFamily="34" charset="0"/>
                <a:sym typeface="Wingdings" panose="05000000000000000000" pitchFamily="2" charset="2"/>
              </a:rPr>
              <a:t> microbiota</a:t>
            </a:r>
            <a:r>
              <a:rPr lang="it-IT" sz="1400" dirty="0">
                <a:latin typeface="Calibri" panose="020F0502020204030204" pitchFamily="34" charset="0"/>
                <a:cs typeface="Calibri" panose="020F0502020204030204" pitchFamily="34" charset="0"/>
              </a:rPr>
              <a:t>) </a:t>
            </a:r>
          </a:p>
        </p:txBody>
      </p:sp>
      <p:sp>
        <p:nvSpPr>
          <p:cNvPr id="11" name="TextBox 10">
            <a:extLst>
              <a:ext uri="{FF2B5EF4-FFF2-40B4-BE49-F238E27FC236}">
                <a16:creationId xmlns:a16="http://schemas.microsoft.com/office/drawing/2014/main" id="{34934904-49C5-F131-E6B7-51C047E0BF3E}"/>
              </a:ext>
            </a:extLst>
          </p:cNvPr>
          <p:cNvSpPr txBox="1"/>
          <p:nvPr/>
        </p:nvSpPr>
        <p:spPr>
          <a:xfrm>
            <a:off x="2715821" y="2930873"/>
            <a:ext cx="3949433" cy="738664"/>
          </a:xfrm>
          <a:prstGeom prst="rect">
            <a:avLst/>
          </a:prstGeom>
          <a:solidFill>
            <a:schemeClr val="accent2">
              <a:lumMod val="40000"/>
              <a:lumOff val="60000"/>
            </a:schemeClr>
          </a:solidFill>
        </p:spPr>
        <p:txBody>
          <a:bodyPr wrap="square" rtlCol="0">
            <a:spAutoFit/>
          </a:bodyPr>
          <a:lstStyle/>
          <a:p>
            <a:pPr marL="285750" indent="-285750">
              <a:buFont typeface="Arial" panose="020B0604020202020204" pitchFamily="34" charset="0"/>
              <a:buChar char="•"/>
            </a:pPr>
            <a:r>
              <a:rPr lang="it-IT" sz="1400" b="1" dirty="0">
                <a:latin typeface="Calibri" panose="020F0502020204030204" pitchFamily="34" charset="0"/>
                <a:cs typeface="Calibri" panose="020F0502020204030204" pitchFamily="34" charset="0"/>
              </a:rPr>
              <a:t>Eosinophilic infiltration:</a:t>
            </a:r>
          </a:p>
          <a:p>
            <a:pPr marL="742950" lvl="1" indent="-285750">
              <a:buFont typeface="Courier New" panose="02070309020205020404" pitchFamily="49" charset="0"/>
              <a:buChar char="o"/>
            </a:pPr>
            <a:r>
              <a:rPr lang="it-IT" sz="1400" dirty="0">
                <a:latin typeface="Calibri" panose="020F0502020204030204" pitchFamily="34" charset="0"/>
                <a:cs typeface="Calibri" panose="020F0502020204030204" pitchFamily="34" charset="0"/>
              </a:rPr>
              <a:t>Hallmark of EGIDs</a:t>
            </a:r>
          </a:p>
          <a:p>
            <a:pPr marL="742950" lvl="1" indent="-285750">
              <a:buFont typeface="Courier New" panose="02070309020205020404" pitchFamily="49" charset="0"/>
              <a:buChar char="o"/>
            </a:pPr>
            <a:r>
              <a:rPr lang="it-IT" sz="1400" dirty="0">
                <a:latin typeface="Calibri" panose="020F0502020204030204" pitchFamily="34" charset="0"/>
                <a:cs typeface="Calibri" panose="020F0502020204030204" pitchFamily="34" charset="0"/>
              </a:rPr>
              <a:t>Relevant in IBD </a:t>
            </a:r>
            <a:r>
              <a:rPr lang="it-IT" sz="1400" b="1" dirty="0">
                <a:latin typeface="Calibri" panose="020F0502020204030204" pitchFamily="34" charset="0"/>
                <a:cs typeface="Calibri" panose="020F0502020204030204" pitchFamily="34" charset="0"/>
              </a:rPr>
              <a:t>histology and activity</a:t>
            </a:r>
          </a:p>
        </p:txBody>
      </p:sp>
      <p:sp>
        <p:nvSpPr>
          <p:cNvPr id="12" name="TextBox 11">
            <a:extLst>
              <a:ext uri="{FF2B5EF4-FFF2-40B4-BE49-F238E27FC236}">
                <a16:creationId xmlns:a16="http://schemas.microsoft.com/office/drawing/2014/main" id="{90FDF6AD-F165-1ADE-A6E3-33B7A4D7628B}"/>
              </a:ext>
            </a:extLst>
          </p:cNvPr>
          <p:cNvSpPr txBox="1"/>
          <p:nvPr/>
        </p:nvSpPr>
        <p:spPr>
          <a:xfrm>
            <a:off x="5108829" y="4306635"/>
            <a:ext cx="5891267" cy="954107"/>
          </a:xfrm>
          <a:prstGeom prst="rect">
            <a:avLst/>
          </a:prstGeom>
          <a:solidFill>
            <a:schemeClr val="accent6">
              <a:lumMod val="60000"/>
              <a:lumOff val="40000"/>
            </a:schemeClr>
          </a:solidFill>
        </p:spPr>
        <p:txBody>
          <a:bodyPr wrap="square" rtlCol="0">
            <a:spAutoFit/>
          </a:bodyPr>
          <a:lstStyle/>
          <a:p>
            <a:r>
              <a:rPr lang="it-IT" sz="1400" dirty="0">
                <a:latin typeface="Calibri" panose="020F0502020204030204" pitchFamily="34" charset="0"/>
                <a:cs typeface="Calibri" panose="020F0502020204030204" pitchFamily="34" charset="0"/>
              </a:rPr>
              <a:t>  EGIDs may: </a:t>
            </a:r>
          </a:p>
          <a:p>
            <a:pPr marL="285750" indent="-285750">
              <a:buFont typeface="Courier New" panose="02070309020205020404" pitchFamily="49" charset="0"/>
              <a:buChar char="o"/>
            </a:pPr>
            <a:r>
              <a:rPr lang="it-IT" sz="1400" b="1" dirty="0">
                <a:latin typeface="Calibri" panose="020F0502020204030204" pitchFamily="34" charset="0"/>
                <a:cs typeface="Calibri" panose="020F0502020204030204" pitchFamily="34" charset="0"/>
              </a:rPr>
              <a:t>Mimic </a:t>
            </a:r>
            <a:r>
              <a:rPr lang="it-IT" sz="1400" dirty="0">
                <a:latin typeface="Calibri" panose="020F0502020204030204" pitchFamily="34" charset="0"/>
                <a:cs typeface="Calibri" panose="020F0502020204030204" pitchFamily="34" charset="0"/>
              </a:rPr>
              <a:t>IBD flares </a:t>
            </a:r>
          </a:p>
          <a:p>
            <a:pPr marL="285750" indent="-285750">
              <a:buFont typeface="Courier New" panose="02070309020205020404" pitchFamily="49" charset="0"/>
              <a:buChar char="o"/>
            </a:pPr>
            <a:r>
              <a:rPr lang="it-IT" sz="1400" b="1" dirty="0">
                <a:latin typeface="Calibri" panose="020F0502020204030204" pitchFamily="34" charset="0"/>
                <a:cs typeface="Calibri" panose="020F0502020204030204" pitchFamily="34" charset="0"/>
              </a:rPr>
              <a:t>Coexist with IBD (</a:t>
            </a:r>
            <a:r>
              <a:rPr lang="it-IT" sz="1400" dirty="0">
                <a:latin typeface="Calibri" panose="020F0502020204030204" pitchFamily="34" charset="0"/>
                <a:cs typeface="Calibri" panose="020F0502020204030204" pitchFamily="34" charset="0"/>
              </a:rPr>
              <a:t>↑evidence of </a:t>
            </a:r>
            <a:r>
              <a:rPr lang="it-IT" sz="1400" b="1" dirty="0">
                <a:latin typeface="Calibri" panose="020F0502020204030204" pitchFamily="34" charset="0"/>
                <a:cs typeface="Calibri" panose="020F0502020204030204" pitchFamily="34" charset="0"/>
              </a:rPr>
              <a:t>co-diagnosis (overlap conditions &gt;&gt;&gt; EoE)</a:t>
            </a:r>
            <a:r>
              <a:rPr lang="it-IT" sz="1400" dirty="0">
                <a:latin typeface="Calibri" panose="020F0502020204030204" pitchFamily="34" charset="0"/>
                <a:cs typeface="Calibri" panose="020F0502020204030204" pitchFamily="34" charset="0"/>
              </a:rPr>
              <a:t> </a:t>
            </a:r>
          </a:p>
          <a:p>
            <a:pPr marL="285750" indent="-285750">
              <a:buFont typeface="Courier New" panose="02070309020205020404" pitchFamily="49" charset="0"/>
              <a:buChar char="o"/>
            </a:pPr>
            <a:r>
              <a:rPr lang="it-IT" sz="1400" b="1" dirty="0">
                <a:latin typeface="Calibri" panose="020F0502020204030204" pitchFamily="34" charset="0"/>
                <a:cs typeface="Calibri" panose="020F0502020204030204" pitchFamily="34" charset="0"/>
              </a:rPr>
              <a:t>Cytokine pathways: IL-5, IL-4, IL-13, IL-33 (Th2)</a:t>
            </a:r>
            <a:endParaRPr lang="it-IT" sz="1400" dirty="0">
              <a:latin typeface="Calibri" panose="020F0502020204030204" pitchFamily="34" charset="0"/>
              <a:cs typeface="Calibri" panose="020F0502020204030204" pitchFamily="34" charset="0"/>
            </a:endParaRPr>
          </a:p>
        </p:txBody>
      </p:sp>
      <p:sp>
        <p:nvSpPr>
          <p:cNvPr id="17" name="Arrow: Curved Right 16">
            <a:extLst>
              <a:ext uri="{FF2B5EF4-FFF2-40B4-BE49-F238E27FC236}">
                <a16:creationId xmlns:a16="http://schemas.microsoft.com/office/drawing/2014/main" id="{6102EEBC-FCC7-D290-FDFD-82C80E899A11}"/>
              </a:ext>
            </a:extLst>
          </p:cNvPr>
          <p:cNvSpPr/>
          <p:nvPr/>
        </p:nvSpPr>
        <p:spPr>
          <a:xfrm rot="8175121" flipH="1" flipV="1">
            <a:off x="1595828" y="2845805"/>
            <a:ext cx="534661" cy="1339688"/>
          </a:xfrm>
          <a:prstGeom prst="curvedRightArrow">
            <a:avLst/>
          </a:prstGeom>
          <a:solidFill>
            <a:srgbClr val="FFFF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8" name="Arrow: Curved Right 17">
            <a:extLst>
              <a:ext uri="{FF2B5EF4-FFF2-40B4-BE49-F238E27FC236}">
                <a16:creationId xmlns:a16="http://schemas.microsoft.com/office/drawing/2014/main" id="{CCD05236-DA8E-50C8-E903-E59D5124A887}"/>
              </a:ext>
            </a:extLst>
          </p:cNvPr>
          <p:cNvSpPr/>
          <p:nvPr/>
        </p:nvSpPr>
        <p:spPr>
          <a:xfrm rot="6947438" flipH="1" flipV="1">
            <a:off x="3833248" y="3643762"/>
            <a:ext cx="460163" cy="1532009"/>
          </a:xfrm>
          <a:prstGeom prst="curvedRightArrow">
            <a:avLst>
              <a:gd name="adj1" fmla="val 25000"/>
              <a:gd name="adj2" fmla="val 50000"/>
              <a:gd name="adj3" fmla="val 25225"/>
            </a:avLst>
          </a:prstGeom>
          <a:solidFill>
            <a:srgbClr val="FFFF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21" name="TextBox 20">
            <a:extLst>
              <a:ext uri="{FF2B5EF4-FFF2-40B4-BE49-F238E27FC236}">
                <a16:creationId xmlns:a16="http://schemas.microsoft.com/office/drawing/2014/main" id="{50BCB1E8-AE3E-37E2-64AB-B2A7A724DDE7}"/>
              </a:ext>
            </a:extLst>
          </p:cNvPr>
          <p:cNvSpPr txBox="1"/>
          <p:nvPr/>
        </p:nvSpPr>
        <p:spPr>
          <a:xfrm>
            <a:off x="8565699" y="6389822"/>
            <a:ext cx="3909525" cy="369332"/>
          </a:xfrm>
          <a:prstGeom prst="rect">
            <a:avLst/>
          </a:prstGeom>
          <a:noFill/>
        </p:spPr>
        <p:txBody>
          <a:bodyPr wrap="square">
            <a:spAutoFit/>
          </a:bodyPr>
          <a:lstStyle/>
          <a:p>
            <a:r>
              <a:rPr lang="it-IT" i="1" dirty="0">
                <a:solidFill>
                  <a:srgbClr val="B00000"/>
                </a:solidFill>
                <a:latin typeface="Calibri" panose="020F0502020204030204" pitchFamily="34" charset="0"/>
                <a:cs typeface="Calibri" panose="020F0502020204030204" pitchFamily="34" charset="0"/>
              </a:rPr>
              <a:t>Migliorisi et al J. Clin. Med. 2024</a:t>
            </a:r>
          </a:p>
        </p:txBody>
      </p:sp>
      <p:pic>
        <p:nvPicPr>
          <p:cNvPr id="2" name="Picture 1">
            <a:extLst>
              <a:ext uri="{FF2B5EF4-FFF2-40B4-BE49-F238E27FC236}">
                <a16:creationId xmlns:a16="http://schemas.microsoft.com/office/drawing/2014/main" id="{0530B1EF-5884-A264-7B54-0197EC876646}"/>
              </a:ext>
            </a:extLst>
          </p:cNvPr>
          <p:cNvPicPr>
            <a:picLocks noChangeAspect="1"/>
          </p:cNvPicPr>
          <p:nvPr/>
        </p:nvPicPr>
        <p:blipFill>
          <a:blip r:embed="rId3"/>
          <a:stretch>
            <a:fillRect/>
          </a:stretch>
        </p:blipFill>
        <p:spPr>
          <a:xfrm>
            <a:off x="6964638" y="1954354"/>
            <a:ext cx="4881780" cy="1548666"/>
          </a:xfrm>
          <a:prstGeom prst="rect">
            <a:avLst/>
          </a:prstGeom>
        </p:spPr>
      </p:pic>
      <p:sp>
        <p:nvSpPr>
          <p:cNvPr id="6" name="TextBox 5">
            <a:extLst>
              <a:ext uri="{FF2B5EF4-FFF2-40B4-BE49-F238E27FC236}">
                <a16:creationId xmlns:a16="http://schemas.microsoft.com/office/drawing/2014/main" id="{C0334890-2B55-794F-1965-A02C1FE4DB25}"/>
              </a:ext>
            </a:extLst>
          </p:cNvPr>
          <p:cNvSpPr txBox="1"/>
          <p:nvPr/>
        </p:nvSpPr>
        <p:spPr>
          <a:xfrm>
            <a:off x="5555324" y="5455950"/>
            <a:ext cx="2818627" cy="369332"/>
          </a:xfrm>
          <a:prstGeom prst="rect">
            <a:avLst/>
          </a:prstGeom>
          <a:noFill/>
        </p:spPr>
        <p:txBody>
          <a:bodyPr wrap="square">
            <a:spAutoFit/>
          </a:bodyPr>
          <a:lstStyle/>
          <a:p>
            <a:r>
              <a:rPr lang="it-IT" b="1" dirty="0">
                <a:highlight>
                  <a:srgbClr val="FFFF00"/>
                </a:highlight>
                <a:latin typeface="Calibri" panose="020F0502020204030204" pitchFamily="34" charset="0"/>
                <a:cs typeface="Calibri" panose="020F0502020204030204" pitchFamily="34" charset="0"/>
              </a:rPr>
              <a:t>B</a:t>
            </a:r>
            <a:r>
              <a:rPr lang="it-IT" sz="1800" b="1" dirty="0">
                <a:highlight>
                  <a:srgbClr val="FFFF00"/>
                </a:highlight>
                <a:latin typeface="Calibri" panose="020F0502020204030204" pitchFamily="34" charset="0"/>
                <a:cs typeface="Calibri" panose="020F0502020204030204" pitchFamily="34" charset="0"/>
              </a:rPr>
              <a:t>idirectional association</a:t>
            </a:r>
            <a:endParaRPr lang="it-IT" dirty="0">
              <a:highlight>
                <a:srgbClr val="FFFF00"/>
              </a:highlight>
            </a:endParaRPr>
          </a:p>
        </p:txBody>
      </p:sp>
    </p:spTree>
    <p:extLst>
      <p:ext uri="{BB962C8B-B14F-4D97-AF65-F5344CB8AC3E}">
        <p14:creationId xmlns:p14="http://schemas.microsoft.com/office/powerpoint/2010/main" val="1535617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6728B-CB0B-8F51-E1A1-EF8E074B750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1A80508-6E29-CF93-CBC5-4EAF5EE86397}"/>
              </a:ext>
            </a:extLst>
          </p:cNvPr>
          <p:cNvSpPr txBox="1"/>
          <p:nvPr/>
        </p:nvSpPr>
        <p:spPr>
          <a:xfrm>
            <a:off x="528903" y="1163393"/>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EGIDs &amp; IBD</a:t>
            </a:r>
          </a:p>
        </p:txBody>
      </p:sp>
      <p:sp>
        <p:nvSpPr>
          <p:cNvPr id="10" name="TextBox 9">
            <a:extLst>
              <a:ext uri="{FF2B5EF4-FFF2-40B4-BE49-F238E27FC236}">
                <a16:creationId xmlns:a16="http://schemas.microsoft.com/office/drawing/2014/main" id="{C23A87C5-D497-F1AA-219D-BF42293A6A37}"/>
              </a:ext>
            </a:extLst>
          </p:cNvPr>
          <p:cNvSpPr txBox="1"/>
          <p:nvPr/>
        </p:nvSpPr>
        <p:spPr>
          <a:xfrm>
            <a:off x="8047206" y="6490423"/>
            <a:ext cx="3606530" cy="523220"/>
          </a:xfrm>
          <a:prstGeom prst="rect">
            <a:avLst/>
          </a:prstGeom>
          <a:noFill/>
        </p:spPr>
        <p:txBody>
          <a:bodyPr wrap="square">
            <a:spAutoFit/>
          </a:bodyPr>
          <a:lstStyle/>
          <a:p>
            <a:r>
              <a:rPr lang="it-IT" sz="1400" dirty="0">
                <a:solidFill>
                  <a:srgbClr val="B00000"/>
                </a:solidFill>
                <a:latin typeface="Calibri" panose="020F0502020204030204" pitchFamily="34" charset="0"/>
                <a:cs typeface="Calibri" panose="020F0502020204030204" pitchFamily="34" charset="0"/>
              </a:rPr>
              <a:t>Shih DQ, Targan SR World J Gastroenterol 2008</a:t>
            </a:r>
            <a:br>
              <a:rPr lang="it-IT" sz="1400" dirty="0">
                <a:solidFill>
                  <a:srgbClr val="B00000"/>
                </a:solidFill>
                <a:latin typeface="Calibri" panose="020F0502020204030204" pitchFamily="34" charset="0"/>
                <a:cs typeface="Calibri" panose="020F0502020204030204" pitchFamily="34" charset="0"/>
              </a:rPr>
            </a:br>
            <a:endParaRPr lang="it-IT" sz="1400" dirty="0">
              <a:solidFill>
                <a:srgbClr val="B00000"/>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CF73759E-9117-AFDC-B475-58D5AF47DB3A}"/>
              </a:ext>
            </a:extLst>
          </p:cNvPr>
          <p:cNvPicPr>
            <a:picLocks noChangeAspect="1"/>
          </p:cNvPicPr>
          <p:nvPr/>
        </p:nvPicPr>
        <p:blipFill>
          <a:blip r:embed="rId3"/>
          <a:stretch>
            <a:fillRect/>
          </a:stretch>
        </p:blipFill>
        <p:spPr>
          <a:xfrm>
            <a:off x="757271" y="2374372"/>
            <a:ext cx="5475198" cy="3573154"/>
          </a:xfrm>
          <a:prstGeom prst="rect">
            <a:avLst/>
          </a:prstGeom>
        </p:spPr>
      </p:pic>
      <p:sp>
        <p:nvSpPr>
          <p:cNvPr id="14" name="TextBox 13">
            <a:extLst>
              <a:ext uri="{FF2B5EF4-FFF2-40B4-BE49-F238E27FC236}">
                <a16:creationId xmlns:a16="http://schemas.microsoft.com/office/drawing/2014/main" id="{A478000D-E1C8-FC6E-5909-6CD8E916E4AD}"/>
              </a:ext>
            </a:extLst>
          </p:cNvPr>
          <p:cNvSpPr txBox="1"/>
          <p:nvPr/>
        </p:nvSpPr>
        <p:spPr>
          <a:xfrm>
            <a:off x="8047206" y="6182646"/>
            <a:ext cx="2682403"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Migliorisi et al J. Clin. Med. 2024</a:t>
            </a:r>
          </a:p>
        </p:txBody>
      </p:sp>
      <p:sp>
        <p:nvSpPr>
          <p:cNvPr id="22" name="TextBox 21">
            <a:extLst>
              <a:ext uri="{FF2B5EF4-FFF2-40B4-BE49-F238E27FC236}">
                <a16:creationId xmlns:a16="http://schemas.microsoft.com/office/drawing/2014/main" id="{50432C1E-BF35-8A07-3A60-27A70BEEFDE6}"/>
              </a:ext>
            </a:extLst>
          </p:cNvPr>
          <p:cNvSpPr txBox="1"/>
          <p:nvPr/>
        </p:nvSpPr>
        <p:spPr>
          <a:xfrm>
            <a:off x="4358629" y="1686613"/>
            <a:ext cx="2762123" cy="923330"/>
          </a:xfrm>
          <a:prstGeom prst="rect">
            <a:avLst/>
          </a:prstGeom>
          <a:noFill/>
        </p:spPr>
        <p:txBody>
          <a:bodyPr wrap="square" rtlCol="0">
            <a:spAutoFit/>
          </a:bodyPr>
          <a:lstStyle/>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EGIDs: Th2 </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UC:  Th2 &gt;&gt; Th1</a:t>
            </a:r>
          </a:p>
          <a:p>
            <a:pPr marL="285750" indent="-285750">
              <a:buFont typeface="Arial" panose="020B0604020202020204" pitchFamily="34" charset="0"/>
              <a:buChar char="•"/>
            </a:pPr>
            <a:r>
              <a:rPr lang="it-IT" b="1" dirty="0">
                <a:highlight>
                  <a:srgbClr val="FFFF00"/>
                </a:highlight>
                <a:latin typeface="Calibri" panose="020F0502020204030204" pitchFamily="34" charset="0"/>
                <a:cs typeface="Calibri" panose="020F0502020204030204" pitchFamily="34" charset="0"/>
              </a:rPr>
              <a:t>CD: Th1 &gt;&gt;&gt;&gt; Th2 </a:t>
            </a:r>
          </a:p>
        </p:txBody>
      </p:sp>
      <p:pic>
        <p:nvPicPr>
          <p:cNvPr id="25" name="Graphic 24" descr="Question Mark with solid fill">
            <a:extLst>
              <a:ext uri="{FF2B5EF4-FFF2-40B4-BE49-F238E27FC236}">
                <a16:creationId xmlns:a16="http://schemas.microsoft.com/office/drawing/2014/main" id="{4522CA6C-8D21-AE84-86E8-5CAF4FB250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718769">
            <a:off x="6427825" y="1538065"/>
            <a:ext cx="765224" cy="765224"/>
          </a:xfrm>
          <a:prstGeom prst="rect">
            <a:avLst/>
          </a:prstGeom>
        </p:spPr>
      </p:pic>
      <p:pic>
        <p:nvPicPr>
          <p:cNvPr id="27" name="Picture 26">
            <a:extLst>
              <a:ext uri="{FF2B5EF4-FFF2-40B4-BE49-F238E27FC236}">
                <a16:creationId xmlns:a16="http://schemas.microsoft.com/office/drawing/2014/main" id="{86B0E181-E11B-4A13-E235-E1E54A802193}"/>
              </a:ext>
            </a:extLst>
          </p:cNvPr>
          <p:cNvPicPr>
            <a:picLocks noChangeAspect="1"/>
          </p:cNvPicPr>
          <p:nvPr/>
        </p:nvPicPr>
        <p:blipFill>
          <a:blip r:embed="rId6"/>
          <a:srcRect b="2675"/>
          <a:stretch>
            <a:fillRect/>
          </a:stretch>
        </p:blipFill>
        <p:spPr>
          <a:xfrm>
            <a:off x="7530643" y="1425003"/>
            <a:ext cx="3606529" cy="1912548"/>
          </a:xfrm>
          <a:prstGeom prst="rect">
            <a:avLst/>
          </a:prstGeom>
        </p:spPr>
      </p:pic>
    </p:spTree>
    <p:extLst>
      <p:ext uri="{BB962C8B-B14F-4D97-AF65-F5344CB8AC3E}">
        <p14:creationId xmlns:p14="http://schemas.microsoft.com/office/powerpoint/2010/main" val="234549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EE2DA-9742-F17A-E03A-9CA1483AEA8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DA0ECB7-B958-1E48-958D-11D07BA25EE1}"/>
              </a:ext>
            </a:extLst>
          </p:cNvPr>
          <p:cNvSpPr txBox="1"/>
          <p:nvPr/>
        </p:nvSpPr>
        <p:spPr>
          <a:xfrm>
            <a:off x="510430" y="1009505"/>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EGIDs &amp; IBD</a:t>
            </a:r>
          </a:p>
        </p:txBody>
      </p:sp>
      <p:sp>
        <p:nvSpPr>
          <p:cNvPr id="10" name="TextBox 9">
            <a:extLst>
              <a:ext uri="{FF2B5EF4-FFF2-40B4-BE49-F238E27FC236}">
                <a16:creationId xmlns:a16="http://schemas.microsoft.com/office/drawing/2014/main" id="{BB492128-4B0F-F4F6-F4A1-B107B4046962}"/>
              </a:ext>
            </a:extLst>
          </p:cNvPr>
          <p:cNvSpPr txBox="1"/>
          <p:nvPr/>
        </p:nvSpPr>
        <p:spPr>
          <a:xfrm>
            <a:off x="8047206" y="6490423"/>
            <a:ext cx="3606530" cy="523220"/>
          </a:xfrm>
          <a:prstGeom prst="rect">
            <a:avLst/>
          </a:prstGeom>
          <a:noFill/>
        </p:spPr>
        <p:txBody>
          <a:bodyPr wrap="square">
            <a:spAutoFit/>
          </a:bodyPr>
          <a:lstStyle/>
          <a:p>
            <a:r>
              <a:rPr lang="it-IT" sz="1400" dirty="0">
                <a:solidFill>
                  <a:srgbClr val="B00000"/>
                </a:solidFill>
                <a:latin typeface="Calibri" panose="020F0502020204030204" pitchFamily="34" charset="0"/>
                <a:cs typeface="Calibri" panose="020F0502020204030204" pitchFamily="34" charset="0"/>
              </a:rPr>
              <a:t>Shih DQ, Targan SR World J Gastroenterol 2008</a:t>
            </a:r>
            <a:br>
              <a:rPr lang="it-IT" sz="1400" dirty="0">
                <a:solidFill>
                  <a:srgbClr val="B00000"/>
                </a:solidFill>
                <a:latin typeface="Calibri" panose="020F0502020204030204" pitchFamily="34" charset="0"/>
                <a:cs typeface="Calibri" panose="020F0502020204030204" pitchFamily="34" charset="0"/>
              </a:rPr>
            </a:br>
            <a:endParaRPr lang="it-IT" sz="1400" dirty="0">
              <a:solidFill>
                <a:srgbClr val="B00000"/>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8FD4F6FE-8747-A287-195C-BD2714F34F5F}"/>
              </a:ext>
            </a:extLst>
          </p:cNvPr>
          <p:cNvSpPr txBox="1"/>
          <p:nvPr/>
        </p:nvSpPr>
        <p:spPr>
          <a:xfrm>
            <a:off x="8047206" y="6182646"/>
            <a:ext cx="2682403"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Migliorisi et al J. Clin. Med. 2024</a:t>
            </a:r>
          </a:p>
        </p:txBody>
      </p:sp>
      <p:pic>
        <p:nvPicPr>
          <p:cNvPr id="4" name="Picture 3">
            <a:extLst>
              <a:ext uri="{FF2B5EF4-FFF2-40B4-BE49-F238E27FC236}">
                <a16:creationId xmlns:a16="http://schemas.microsoft.com/office/drawing/2014/main" id="{0FC018B7-8F6A-9D86-D426-E9787574ED85}"/>
              </a:ext>
            </a:extLst>
          </p:cNvPr>
          <p:cNvPicPr>
            <a:picLocks noChangeAspect="1"/>
          </p:cNvPicPr>
          <p:nvPr/>
        </p:nvPicPr>
        <p:blipFill>
          <a:blip r:embed="rId3"/>
          <a:stretch>
            <a:fillRect/>
          </a:stretch>
        </p:blipFill>
        <p:spPr>
          <a:xfrm>
            <a:off x="510430" y="1532725"/>
            <a:ext cx="5855439" cy="2026126"/>
          </a:xfrm>
          <a:prstGeom prst="rect">
            <a:avLst/>
          </a:prstGeom>
        </p:spPr>
      </p:pic>
      <p:pic>
        <p:nvPicPr>
          <p:cNvPr id="6" name="Picture 5">
            <a:extLst>
              <a:ext uri="{FF2B5EF4-FFF2-40B4-BE49-F238E27FC236}">
                <a16:creationId xmlns:a16="http://schemas.microsoft.com/office/drawing/2014/main" id="{A1ECB788-68A5-7910-DACA-89BC0533CAF2}"/>
              </a:ext>
            </a:extLst>
          </p:cNvPr>
          <p:cNvPicPr>
            <a:picLocks noChangeAspect="1"/>
          </p:cNvPicPr>
          <p:nvPr/>
        </p:nvPicPr>
        <p:blipFill>
          <a:blip r:embed="rId4"/>
          <a:stretch>
            <a:fillRect/>
          </a:stretch>
        </p:blipFill>
        <p:spPr>
          <a:xfrm>
            <a:off x="5909754" y="3635724"/>
            <a:ext cx="5771816" cy="2393034"/>
          </a:xfrm>
          <a:prstGeom prst="rect">
            <a:avLst/>
          </a:prstGeom>
        </p:spPr>
      </p:pic>
      <p:sp>
        <p:nvSpPr>
          <p:cNvPr id="7" name="TextBox 6">
            <a:extLst>
              <a:ext uri="{FF2B5EF4-FFF2-40B4-BE49-F238E27FC236}">
                <a16:creationId xmlns:a16="http://schemas.microsoft.com/office/drawing/2014/main" id="{C26419D2-5BCA-19A5-ADA1-FFFBDF2FA67A}"/>
              </a:ext>
            </a:extLst>
          </p:cNvPr>
          <p:cNvSpPr txBox="1"/>
          <p:nvPr/>
        </p:nvSpPr>
        <p:spPr>
          <a:xfrm>
            <a:off x="6640945" y="1921164"/>
            <a:ext cx="5449455" cy="1200329"/>
          </a:xfrm>
          <a:prstGeom prst="rect">
            <a:avLst/>
          </a:prstGeom>
          <a:noFill/>
        </p:spPr>
        <p:txBody>
          <a:bodyPr wrap="square" rtlCol="0">
            <a:spAutoFit/>
          </a:bodyPr>
          <a:lstStyle/>
          <a:p>
            <a:pPr marL="285750" indent="-285750">
              <a:buFont typeface="Arial" panose="020B0604020202020204" pitchFamily="34" charset="0"/>
              <a:buChar char="•"/>
            </a:pPr>
            <a:r>
              <a:rPr lang="it-IT" dirty="0"/>
              <a:t>4-fold increased risk of developing IBD in EoE</a:t>
            </a:r>
          </a:p>
          <a:p>
            <a:pPr marL="285750" indent="-285750">
              <a:buFont typeface="Arial" panose="020B0604020202020204" pitchFamily="34" charset="0"/>
              <a:buChar char="•"/>
            </a:pPr>
            <a:r>
              <a:rPr lang="it-IT" dirty="0"/>
              <a:t>IBD patients 15 times increased odds diagnosis EoE</a:t>
            </a:r>
          </a:p>
          <a:p>
            <a:pPr marL="285750" indent="-285750">
              <a:buFont typeface="Arial" panose="020B0604020202020204" pitchFamily="34" charset="0"/>
              <a:buChar char="•"/>
            </a:pPr>
            <a:r>
              <a:rPr lang="it-IT" dirty="0">
                <a:highlight>
                  <a:srgbClr val="FFFF00"/>
                </a:highlight>
              </a:rPr>
              <a:t>EoE &gt;&gt;&gt; associated with CD vs UC  </a:t>
            </a:r>
          </a:p>
        </p:txBody>
      </p:sp>
      <p:sp>
        <p:nvSpPr>
          <p:cNvPr id="8" name="TextBox 7">
            <a:extLst>
              <a:ext uri="{FF2B5EF4-FFF2-40B4-BE49-F238E27FC236}">
                <a16:creationId xmlns:a16="http://schemas.microsoft.com/office/drawing/2014/main" id="{AA18A3EE-2B17-3111-A2EE-874DC2D304FB}"/>
              </a:ext>
            </a:extLst>
          </p:cNvPr>
          <p:cNvSpPr txBox="1"/>
          <p:nvPr/>
        </p:nvSpPr>
        <p:spPr>
          <a:xfrm>
            <a:off x="510430" y="4257963"/>
            <a:ext cx="5399324" cy="1200329"/>
          </a:xfrm>
          <a:prstGeom prst="rect">
            <a:avLst/>
          </a:prstGeom>
          <a:noFill/>
        </p:spPr>
        <p:txBody>
          <a:bodyPr wrap="square" rtlCol="0">
            <a:spAutoFit/>
          </a:bodyPr>
          <a:lstStyle/>
          <a:p>
            <a:pPr marL="285750" indent="-285750">
              <a:buFont typeface="Arial" panose="020B0604020202020204" pitchFamily="34" charset="0"/>
              <a:buChar char="•"/>
            </a:pPr>
            <a:r>
              <a:rPr lang="it-IT" dirty="0"/>
              <a:t>EoE frequently diagnosed during CD follow-up</a:t>
            </a:r>
          </a:p>
          <a:p>
            <a:pPr marL="285750" indent="-285750">
              <a:buFont typeface="Arial" panose="020B0604020202020204" pitchFamily="34" charset="0"/>
              <a:buChar char="•"/>
            </a:pPr>
            <a:r>
              <a:rPr lang="it-IT" dirty="0"/>
              <a:t>Concomitant onset of EoE in 67% of UC patients</a:t>
            </a:r>
          </a:p>
          <a:p>
            <a:pPr marL="285750" indent="-285750">
              <a:buFont typeface="Arial" panose="020B0604020202020204" pitchFamily="34" charset="0"/>
              <a:buChar char="•"/>
            </a:pPr>
            <a:r>
              <a:rPr lang="it-IT" dirty="0"/>
              <a:t>83% co-diagnosis EoE-CD made during CD remission o mild activity (10 after  antiTNF)</a:t>
            </a:r>
          </a:p>
        </p:txBody>
      </p:sp>
    </p:spTree>
    <p:extLst>
      <p:ext uri="{BB962C8B-B14F-4D97-AF65-F5344CB8AC3E}">
        <p14:creationId xmlns:p14="http://schemas.microsoft.com/office/powerpoint/2010/main" val="3422925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2A261-CFC0-DB9B-455C-9DA9B03CEAF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D3829E0-A688-EBC0-3E8B-974B0B1B3513}"/>
              </a:ext>
            </a:extLst>
          </p:cNvPr>
          <p:cNvSpPr txBox="1"/>
          <p:nvPr/>
        </p:nvSpPr>
        <p:spPr>
          <a:xfrm>
            <a:off x="528903" y="1163393"/>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EGIDs &amp; IBD</a:t>
            </a:r>
          </a:p>
        </p:txBody>
      </p:sp>
      <p:sp>
        <p:nvSpPr>
          <p:cNvPr id="10" name="TextBox 9">
            <a:extLst>
              <a:ext uri="{FF2B5EF4-FFF2-40B4-BE49-F238E27FC236}">
                <a16:creationId xmlns:a16="http://schemas.microsoft.com/office/drawing/2014/main" id="{14A2F35D-08E0-F859-1C54-C28F3C4DC3EB}"/>
              </a:ext>
            </a:extLst>
          </p:cNvPr>
          <p:cNvSpPr txBox="1"/>
          <p:nvPr/>
        </p:nvSpPr>
        <p:spPr>
          <a:xfrm>
            <a:off x="8047206" y="6490423"/>
            <a:ext cx="3606530" cy="523220"/>
          </a:xfrm>
          <a:prstGeom prst="rect">
            <a:avLst/>
          </a:prstGeom>
          <a:noFill/>
        </p:spPr>
        <p:txBody>
          <a:bodyPr wrap="square">
            <a:spAutoFit/>
          </a:bodyPr>
          <a:lstStyle/>
          <a:p>
            <a:r>
              <a:rPr lang="it-IT" sz="1400" dirty="0">
                <a:solidFill>
                  <a:srgbClr val="B00000"/>
                </a:solidFill>
                <a:latin typeface="Calibri" panose="020F0502020204030204" pitchFamily="34" charset="0"/>
                <a:cs typeface="Calibri" panose="020F0502020204030204" pitchFamily="34" charset="0"/>
              </a:rPr>
              <a:t>Shih DQ, Targan SR World J Gastroenterol 2008</a:t>
            </a:r>
            <a:br>
              <a:rPr lang="it-IT" sz="1400" dirty="0">
                <a:solidFill>
                  <a:srgbClr val="B00000"/>
                </a:solidFill>
                <a:latin typeface="Calibri" panose="020F0502020204030204" pitchFamily="34" charset="0"/>
                <a:cs typeface="Calibri" panose="020F0502020204030204" pitchFamily="34" charset="0"/>
              </a:rPr>
            </a:br>
            <a:endParaRPr lang="it-IT" sz="1400" dirty="0">
              <a:solidFill>
                <a:srgbClr val="B00000"/>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375126F1-9021-B14D-92BA-E32C49A58079}"/>
              </a:ext>
            </a:extLst>
          </p:cNvPr>
          <p:cNvPicPr>
            <a:picLocks noChangeAspect="1"/>
          </p:cNvPicPr>
          <p:nvPr/>
        </p:nvPicPr>
        <p:blipFill>
          <a:blip r:embed="rId3"/>
          <a:stretch>
            <a:fillRect/>
          </a:stretch>
        </p:blipFill>
        <p:spPr>
          <a:xfrm>
            <a:off x="757271" y="2374372"/>
            <a:ext cx="5475198" cy="3573154"/>
          </a:xfrm>
          <a:prstGeom prst="rect">
            <a:avLst/>
          </a:prstGeom>
        </p:spPr>
      </p:pic>
      <p:sp>
        <p:nvSpPr>
          <p:cNvPr id="14" name="TextBox 13">
            <a:extLst>
              <a:ext uri="{FF2B5EF4-FFF2-40B4-BE49-F238E27FC236}">
                <a16:creationId xmlns:a16="http://schemas.microsoft.com/office/drawing/2014/main" id="{B3ECF601-D2DA-216A-AE07-D4ED1B375FDA}"/>
              </a:ext>
            </a:extLst>
          </p:cNvPr>
          <p:cNvSpPr txBox="1"/>
          <p:nvPr/>
        </p:nvSpPr>
        <p:spPr>
          <a:xfrm>
            <a:off x="8047206" y="6182646"/>
            <a:ext cx="2682403"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Migliorisi et al J. Clin. Med. 2024</a:t>
            </a:r>
          </a:p>
        </p:txBody>
      </p:sp>
      <p:sp>
        <p:nvSpPr>
          <p:cNvPr id="22" name="TextBox 21">
            <a:extLst>
              <a:ext uri="{FF2B5EF4-FFF2-40B4-BE49-F238E27FC236}">
                <a16:creationId xmlns:a16="http://schemas.microsoft.com/office/drawing/2014/main" id="{B76D61B5-E003-5BB6-8D22-8D62121800C8}"/>
              </a:ext>
            </a:extLst>
          </p:cNvPr>
          <p:cNvSpPr txBox="1"/>
          <p:nvPr/>
        </p:nvSpPr>
        <p:spPr>
          <a:xfrm>
            <a:off x="4358629" y="1686613"/>
            <a:ext cx="2762123" cy="923330"/>
          </a:xfrm>
          <a:prstGeom prst="rect">
            <a:avLst/>
          </a:prstGeom>
          <a:noFill/>
        </p:spPr>
        <p:txBody>
          <a:bodyPr wrap="square" rtlCol="0">
            <a:spAutoFit/>
          </a:bodyPr>
          <a:lstStyle/>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EGIDs: Th2 </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UC:  Th2 &gt;&gt; Th1</a:t>
            </a:r>
          </a:p>
          <a:p>
            <a:pPr marL="285750" indent="-285750">
              <a:buFont typeface="Arial" panose="020B0604020202020204" pitchFamily="34" charset="0"/>
              <a:buChar char="•"/>
            </a:pPr>
            <a:r>
              <a:rPr lang="it-IT" b="1" dirty="0">
                <a:highlight>
                  <a:srgbClr val="FFFF00"/>
                </a:highlight>
                <a:latin typeface="Calibri" panose="020F0502020204030204" pitchFamily="34" charset="0"/>
                <a:cs typeface="Calibri" panose="020F0502020204030204" pitchFamily="34" charset="0"/>
              </a:rPr>
              <a:t>CD: Th1 &gt;&gt;&gt;&gt; Th2 </a:t>
            </a:r>
          </a:p>
        </p:txBody>
      </p:sp>
      <p:pic>
        <p:nvPicPr>
          <p:cNvPr id="25" name="Graphic 24" descr="Question Mark with solid fill">
            <a:extLst>
              <a:ext uri="{FF2B5EF4-FFF2-40B4-BE49-F238E27FC236}">
                <a16:creationId xmlns:a16="http://schemas.microsoft.com/office/drawing/2014/main" id="{C241DE4C-FC0D-FAEC-4D8F-D0C7F65FBA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718769">
            <a:off x="6427825" y="1538065"/>
            <a:ext cx="765224" cy="765224"/>
          </a:xfrm>
          <a:prstGeom prst="rect">
            <a:avLst/>
          </a:prstGeom>
        </p:spPr>
      </p:pic>
      <p:pic>
        <p:nvPicPr>
          <p:cNvPr id="27" name="Picture 26">
            <a:extLst>
              <a:ext uri="{FF2B5EF4-FFF2-40B4-BE49-F238E27FC236}">
                <a16:creationId xmlns:a16="http://schemas.microsoft.com/office/drawing/2014/main" id="{3142CE07-79FF-DA72-5DEF-176ACD10A147}"/>
              </a:ext>
            </a:extLst>
          </p:cNvPr>
          <p:cNvPicPr>
            <a:picLocks noChangeAspect="1"/>
          </p:cNvPicPr>
          <p:nvPr/>
        </p:nvPicPr>
        <p:blipFill>
          <a:blip r:embed="rId6"/>
          <a:srcRect b="2675"/>
          <a:stretch>
            <a:fillRect/>
          </a:stretch>
        </p:blipFill>
        <p:spPr>
          <a:xfrm>
            <a:off x="7530643" y="1425003"/>
            <a:ext cx="3606529" cy="1912548"/>
          </a:xfrm>
          <a:prstGeom prst="rect">
            <a:avLst/>
          </a:prstGeom>
        </p:spPr>
      </p:pic>
      <p:sp>
        <p:nvSpPr>
          <p:cNvPr id="28" name="Oval 27">
            <a:extLst>
              <a:ext uri="{FF2B5EF4-FFF2-40B4-BE49-F238E27FC236}">
                <a16:creationId xmlns:a16="http://schemas.microsoft.com/office/drawing/2014/main" id="{BF4AF4D6-2F31-E896-A6CE-439ADC95D59C}"/>
              </a:ext>
            </a:extLst>
          </p:cNvPr>
          <p:cNvSpPr/>
          <p:nvPr/>
        </p:nvSpPr>
        <p:spPr>
          <a:xfrm>
            <a:off x="7948934" y="3926018"/>
            <a:ext cx="1962117" cy="730609"/>
          </a:xfrm>
          <a:prstGeom prst="ellips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Anti-TNF</a:t>
            </a:r>
          </a:p>
        </p:txBody>
      </p:sp>
      <p:sp>
        <p:nvSpPr>
          <p:cNvPr id="29" name="Arrow: Right 28">
            <a:extLst>
              <a:ext uri="{FF2B5EF4-FFF2-40B4-BE49-F238E27FC236}">
                <a16:creationId xmlns:a16="http://schemas.microsoft.com/office/drawing/2014/main" id="{909EE034-9FB6-4537-8102-32C72EBC2DD0}"/>
              </a:ext>
            </a:extLst>
          </p:cNvPr>
          <p:cNvSpPr/>
          <p:nvPr/>
        </p:nvSpPr>
        <p:spPr>
          <a:xfrm rot="2623714">
            <a:off x="9701417" y="4759638"/>
            <a:ext cx="680937" cy="207864"/>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quot;Not Allowed&quot; Symbol 29">
            <a:extLst>
              <a:ext uri="{FF2B5EF4-FFF2-40B4-BE49-F238E27FC236}">
                <a16:creationId xmlns:a16="http://schemas.microsoft.com/office/drawing/2014/main" id="{6DFE9B9B-7C4E-9011-6148-A5683D7F78E4}"/>
              </a:ext>
            </a:extLst>
          </p:cNvPr>
          <p:cNvSpPr/>
          <p:nvPr/>
        </p:nvSpPr>
        <p:spPr>
          <a:xfrm>
            <a:off x="7671695" y="4607036"/>
            <a:ext cx="554477" cy="513067"/>
          </a:xfrm>
          <a:prstGeom prst="noSmoking">
            <a:avLst/>
          </a:prstGeom>
          <a:solidFill>
            <a:srgbClr val="FF0000"/>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rgbClr val="FF0000"/>
              </a:solidFill>
            </a:endParaRPr>
          </a:p>
        </p:txBody>
      </p:sp>
      <p:sp>
        <p:nvSpPr>
          <p:cNvPr id="31" name="TextBox 30">
            <a:extLst>
              <a:ext uri="{FF2B5EF4-FFF2-40B4-BE49-F238E27FC236}">
                <a16:creationId xmlns:a16="http://schemas.microsoft.com/office/drawing/2014/main" id="{A338EBCC-E0DA-95B5-2B55-76DB23B984D1}"/>
              </a:ext>
            </a:extLst>
          </p:cNvPr>
          <p:cNvSpPr txBox="1"/>
          <p:nvPr/>
        </p:nvSpPr>
        <p:spPr>
          <a:xfrm>
            <a:off x="7248908" y="5174021"/>
            <a:ext cx="700025" cy="369332"/>
          </a:xfrm>
          <a:prstGeom prst="rect">
            <a:avLst/>
          </a:prstGeom>
          <a:noFill/>
        </p:spPr>
        <p:txBody>
          <a:bodyPr wrap="square" rtlCol="0">
            <a:spAutoFit/>
          </a:bodyPr>
          <a:lstStyle/>
          <a:p>
            <a:r>
              <a:rPr lang="it-IT" b="1" dirty="0">
                <a:latin typeface="Calibri" panose="020F0502020204030204" pitchFamily="34" charset="0"/>
                <a:cs typeface="Calibri" panose="020F0502020204030204" pitchFamily="34" charset="0"/>
              </a:rPr>
              <a:t>Th1</a:t>
            </a:r>
            <a:r>
              <a:rPr lang="it-IT" dirty="0"/>
              <a:t> </a:t>
            </a:r>
          </a:p>
        </p:txBody>
      </p:sp>
      <p:sp>
        <p:nvSpPr>
          <p:cNvPr id="32" name="TextBox 31">
            <a:extLst>
              <a:ext uri="{FF2B5EF4-FFF2-40B4-BE49-F238E27FC236}">
                <a16:creationId xmlns:a16="http://schemas.microsoft.com/office/drawing/2014/main" id="{A26D9430-91BB-5760-FCCC-9F30A49037A9}"/>
              </a:ext>
            </a:extLst>
          </p:cNvPr>
          <p:cNvSpPr txBox="1"/>
          <p:nvPr/>
        </p:nvSpPr>
        <p:spPr>
          <a:xfrm>
            <a:off x="10009745" y="5124335"/>
            <a:ext cx="700025" cy="369332"/>
          </a:xfrm>
          <a:prstGeom prst="rect">
            <a:avLst/>
          </a:prstGeom>
          <a:noFill/>
        </p:spPr>
        <p:txBody>
          <a:bodyPr wrap="square" rtlCol="0">
            <a:spAutoFit/>
          </a:bodyPr>
          <a:lstStyle/>
          <a:p>
            <a:r>
              <a:rPr lang="it-IT" b="1" dirty="0">
                <a:latin typeface="Calibri" panose="020F0502020204030204" pitchFamily="34" charset="0"/>
                <a:cs typeface="Calibri" panose="020F0502020204030204" pitchFamily="34" charset="0"/>
              </a:rPr>
              <a:t>Th2</a:t>
            </a:r>
          </a:p>
        </p:txBody>
      </p:sp>
    </p:spTree>
    <p:extLst>
      <p:ext uri="{BB962C8B-B14F-4D97-AF65-F5344CB8AC3E}">
        <p14:creationId xmlns:p14="http://schemas.microsoft.com/office/powerpoint/2010/main" val="185541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6374C-0896-72F1-D85B-2AC37F9E43C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448763B-6398-A372-432F-B55407B2ADAD}"/>
              </a:ext>
            </a:extLst>
          </p:cNvPr>
          <p:cNvSpPr txBox="1"/>
          <p:nvPr/>
        </p:nvSpPr>
        <p:spPr>
          <a:xfrm>
            <a:off x="308549"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Therapy</a:t>
            </a:r>
          </a:p>
        </p:txBody>
      </p:sp>
      <p:sp>
        <p:nvSpPr>
          <p:cNvPr id="8" name="Rectangle 2">
            <a:extLst>
              <a:ext uri="{FF2B5EF4-FFF2-40B4-BE49-F238E27FC236}">
                <a16:creationId xmlns:a16="http://schemas.microsoft.com/office/drawing/2014/main" id="{686DEC44-5100-5A65-0712-668469BA727D}"/>
              </a:ext>
            </a:extLst>
          </p:cNvPr>
          <p:cNvSpPr>
            <a:spLocks noChangeArrowheads="1"/>
          </p:cNvSpPr>
          <p:nvPr/>
        </p:nvSpPr>
        <p:spPr bwMode="auto">
          <a:xfrm>
            <a:off x="469395" y="2345198"/>
            <a:ext cx="11330255" cy="225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it-IT" altLang="it-IT" sz="24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No standardized treatment guidelines (NO RCT, just case reports, small case series, data from other EGIDs)</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it-IT" sz="24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Goals: symptoms control + histologic remission (no cut-offs), prevention of relapse</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endParaRPr kumimoji="0" lang="it-IT" altLang="it-IT" sz="24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48558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2C788-7C50-FC74-C872-1B8DEFEC2FA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A48918D-E525-F6A2-656C-CC409787CAB6}"/>
              </a:ext>
            </a:extLst>
          </p:cNvPr>
          <p:cNvSpPr txBox="1"/>
          <p:nvPr/>
        </p:nvSpPr>
        <p:spPr>
          <a:xfrm>
            <a:off x="308549"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Diet Therapy </a:t>
            </a:r>
          </a:p>
        </p:txBody>
      </p:sp>
      <p:sp>
        <p:nvSpPr>
          <p:cNvPr id="10" name="TextBox 9">
            <a:extLst>
              <a:ext uri="{FF2B5EF4-FFF2-40B4-BE49-F238E27FC236}">
                <a16:creationId xmlns:a16="http://schemas.microsoft.com/office/drawing/2014/main" id="{5A707297-34C0-31AD-5658-8FD679DEB3B7}"/>
              </a:ext>
            </a:extLst>
          </p:cNvPr>
          <p:cNvSpPr txBox="1"/>
          <p:nvPr/>
        </p:nvSpPr>
        <p:spPr>
          <a:xfrm>
            <a:off x="729575" y="3105834"/>
            <a:ext cx="5515582" cy="1200329"/>
          </a:xfrm>
          <a:prstGeom prst="rect">
            <a:avLst/>
          </a:prstGeom>
          <a:noFill/>
        </p:spPr>
        <p:txBody>
          <a:bodyPr wrap="square" rtlCol="0">
            <a:spAutoFit/>
          </a:bodyPr>
          <a:lstStyle/>
          <a:p>
            <a:r>
              <a:rPr lang="it-IT" sz="2400" b="1" dirty="0">
                <a:latin typeface="Calibri" panose="020F0502020204030204" pitchFamily="34" charset="0"/>
                <a:cs typeface="Calibri" panose="020F0502020204030204" pitchFamily="34" charset="0"/>
              </a:rPr>
              <a:t>Diet therapy </a:t>
            </a:r>
            <a:r>
              <a:rPr lang="it-IT" sz="2400" b="1" dirty="0">
                <a:latin typeface="Calibri" panose="020F0502020204030204" pitchFamily="34" charset="0"/>
                <a:cs typeface="Calibri" panose="020F0502020204030204" pitchFamily="34" charset="0"/>
                <a:sym typeface="Wingdings" panose="05000000000000000000" pitchFamily="2" charset="2"/>
              </a:rPr>
              <a:t> elemental diet or elimination diets (effective 75% infants). Scarce compliance. </a:t>
            </a:r>
            <a:endParaRPr lang="it-IT" sz="2400" b="1"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038E2C3C-047F-43B0-FAF1-1618EE2110BB}"/>
              </a:ext>
            </a:extLst>
          </p:cNvPr>
          <p:cNvPicPr>
            <a:picLocks noChangeAspect="1"/>
          </p:cNvPicPr>
          <p:nvPr/>
        </p:nvPicPr>
        <p:blipFill>
          <a:blip r:embed="rId2"/>
          <a:stretch>
            <a:fillRect/>
          </a:stretch>
        </p:blipFill>
        <p:spPr>
          <a:xfrm>
            <a:off x="6096000" y="1411333"/>
            <a:ext cx="3425785" cy="4171453"/>
          </a:xfrm>
          <a:prstGeom prst="rect">
            <a:avLst/>
          </a:prstGeom>
        </p:spPr>
      </p:pic>
      <p:sp>
        <p:nvSpPr>
          <p:cNvPr id="9" name="TextBox 8">
            <a:extLst>
              <a:ext uri="{FF2B5EF4-FFF2-40B4-BE49-F238E27FC236}">
                <a16:creationId xmlns:a16="http://schemas.microsoft.com/office/drawing/2014/main" id="{C3B4EED9-7B6C-7C99-D8E1-EC6AD6354DCD}"/>
              </a:ext>
            </a:extLst>
          </p:cNvPr>
          <p:cNvSpPr txBox="1"/>
          <p:nvPr/>
        </p:nvSpPr>
        <p:spPr>
          <a:xfrm>
            <a:off x="8871627" y="6211326"/>
            <a:ext cx="3112851" cy="307777"/>
          </a:xfrm>
          <a:prstGeom prst="rect">
            <a:avLst/>
          </a:prstGeom>
          <a:noFill/>
        </p:spPr>
        <p:txBody>
          <a:bodyPr wrap="square">
            <a:spAutoFit/>
          </a:bodyPr>
          <a:lstStyle/>
          <a:p>
            <a:r>
              <a:rPr lang="it-IT" sz="1400" i="0" dirty="0">
                <a:solidFill>
                  <a:srgbClr val="B00000"/>
                </a:solidFill>
                <a:effectLst/>
                <a:latin typeface="Calibri" panose="020F0502020204030204" pitchFamily="34" charset="0"/>
                <a:cs typeface="Calibri" panose="020F0502020204030204" pitchFamily="34" charset="0"/>
              </a:rPr>
              <a:t>Visaggi, P. Et al </a:t>
            </a:r>
            <a:r>
              <a:rPr lang="it-IT" sz="1400" i="1" dirty="0">
                <a:solidFill>
                  <a:srgbClr val="B00000"/>
                </a:solidFill>
                <a:effectLst/>
                <a:latin typeface="Calibri" panose="020F0502020204030204" pitchFamily="34" charset="0"/>
                <a:cs typeface="Calibri" panose="020F0502020204030204" pitchFamily="34" charset="0"/>
              </a:rPr>
              <a:t>Nutrients</a:t>
            </a:r>
            <a:r>
              <a:rPr lang="it-IT" sz="1400" i="0" dirty="0">
                <a:solidFill>
                  <a:srgbClr val="B00000"/>
                </a:solidFill>
                <a:effectLst/>
                <a:latin typeface="Calibri" panose="020F0502020204030204" pitchFamily="34" charset="0"/>
                <a:cs typeface="Calibri" panose="020F0502020204030204" pitchFamily="34" charset="0"/>
              </a:rPr>
              <a:t> 2021</a:t>
            </a:r>
            <a:endParaRPr lang="it-IT" sz="1400" dirty="0">
              <a:solidFill>
                <a:srgbClr val="B00000"/>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F2404C5-1CEC-8E6A-7015-FEEACDB5DD0D}"/>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Tree>
    <p:extLst>
      <p:ext uri="{BB962C8B-B14F-4D97-AF65-F5344CB8AC3E}">
        <p14:creationId xmlns:p14="http://schemas.microsoft.com/office/powerpoint/2010/main" val="577995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25795A-AA39-42B2-10BC-00F1F03654CD}"/>
              </a:ext>
            </a:extLst>
          </p:cNvPr>
          <p:cNvSpPr txBox="1"/>
          <p:nvPr/>
        </p:nvSpPr>
        <p:spPr>
          <a:xfrm>
            <a:off x="353805" y="3035933"/>
            <a:ext cx="7315200" cy="523220"/>
          </a:xfrm>
          <a:prstGeom prst="rect">
            <a:avLst/>
          </a:prstGeom>
          <a:noFill/>
        </p:spPr>
        <p:txBody>
          <a:bodyPr wrap="square" rtlCol="0">
            <a:spAutoFit/>
          </a:bodyPr>
          <a:lstStyle/>
          <a:p>
            <a:r>
              <a:rPr lang="it-IT" sz="2800" b="1" dirty="0">
                <a:solidFill>
                  <a:srgbClr val="B00000"/>
                </a:solidFill>
              </a:rPr>
              <a:t>NO CONFLICTS OF INTEREST TO DECLARE </a:t>
            </a:r>
          </a:p>
        </p:txBody>
      </p:sp>
    </p:spTree>
    <p:extLst>
      <p:ext uri="{BB962C8B-B14F-4D97-AF65-F5344CB8AC3E}">
        <p14:creationId xmlns:p14="http://schemas.microsoft.com/office/powerpoint/2010/main" val="1203205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FB3C2-2173-ACAD-B074-4DD684E982A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FCE5A33-55DF-75B7-7A81-A70BB9133BFF}"/>
              </a:ext>
            </a:extLst>
          </p:cNvPr>
          <p:cNvSpPr txBox="1"/>
          <p:nvPr/>
        </p:nvSpPr>
        <p:spPr>
          <a:xfrm>
            <a:off x="425281"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Corticosteroids</a:t>
            </a:r>
          </a:p>
        </p:txBody>
      </p:sp>
      <p:sp>
        <p:nvSpPr>
          <p:cNvPr id="10" name="TextBox 9">
            <a:extLst>
              <a:ext uri="{FF2B5EF4-FFF2-40B4-BE49-F238E27FC236}">
                <a16:creationId xmlns:a16="http://schemas.microsoft.com/office/drawing/2014/main" id="{F7CA9438-7BA5-9657-1D6A-F6B76D0BCA6F}"/>
              </a:ext>
            </a:extLst>
          </p:cNvPr>
          <p:cNvSpPr txBox="1"/>
          <p:nvPr/>
        </p:nvSpPr>
        <p:spPr>
          <a:xfrm>
            <a:off x="425281" y="2254504"/>
            <a:ext cx="10985516" cy="400539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it-IT" sz="2400" b="1" dirty="0">
                <a:latin typeface="Calibri" panose="020F0502020204030204" pitchFamily="34" charset="0"/>
                <a:cs typeface="Calibri" panose="020F0502020204030204" pitchFamily="34" charset="0"/>
              </a:rPr>
              <a:t>No RCT in NonEoE-EGIDs</a:t>
            </a:r>
          </a:p>
          <a:p>
            <a:pPr marL="285750" indent="-285750">
              <a:lnSpc>
                <a:spcPct val="150000"/>
              </a:lnSpc>
              <a:buFont typeface="Arial" panose="020B0604020202020204" pitchFamily="34" charset="0"/>
              <a:buChar char="•"/>
            </a:pPr>
            <a:r>
              <a:rPr lang="it-IT" sz="2400" b="1" dirty="0">
                <a:latin typeface="Calibri" panose="020F0502020204030204" pitchFamily="34" charset="0"/>
                <a:cs typeface="Calibri" panose="020F0502020204030204" pitchFamily="34" charset="0"/>
              </a:rPr>
              <a:t>First line therapy in EC</a:t>
            </a:r>
          </a:p>
          <a:p>
            <a:pPr marL="285750" indent="-285750">
              <a:lnSpc>
                <a:spcPct val="150000"/>
              </a:lnSpc>
              <a:buFont typeface="Arial" panose="020B0604020202020204" pitchFamily="34" charset="0"/>
              <a:buChar char="•"/>
            </a:pPr>
            <a:r>
              <a:rPr lang="it-IT" sz="2400" b="1" dirty="0">
                <a:latin typeface="Calibri" panose="020F0502020204030204" pitchFamily="34" charset="0"/>
                <a:cs typeface="Calibri" panose="020F0502020204030204" pitchFamily="34" charset="0"/>
              </a:rPr>
              <a:t>Prednisone 20-40mg/day per 2 weeks or 0.5-1mg/kg until clinical remission</a:t>
            </a:r>
          </a:p>
          <a:p>
            <a:pPr marL="285750" indent="-285750">
              <a:lnSpc>
                <a:spcPct val="150000"/>
              </a:lnSpc>
              <a:buFont typeface="Arial" panose="020B0604020202020204" pitchFamily="34" charset="0"/>
              <a:buChar char="•"/>
            </a:pPr>
            <a:r>
              <a:rPr lang="it-IT" sz="2400" b="1" dirty="0">
                <a:latin typeface="Calibri" panose="020F0502020204030204" pitchFamily="34" charset="0"/>
                <a:cs typeface="Calibri" panose="020F0502020204030204" pitchFamily="34" charset="0"/>
              </a:rPr>
              <a:t>Topical budesonide: 9 mg/day until clinical remission and then decrease dose</a:t>
            </a:r>
          </a:p>
          <a:p>
            <a:pPr marL="285750" indent="-285750">
              <a:lnSpc>
                <a:spcPct val="150000"/>
              </a:lnSpc>
              <a:buFont typeface="Arial" panose="020B0604020202020204" pitchFamily="34" charset="0"/>
              <a:buChar char="•"/>
            </a:pPr>
            <a:endParaRPr lang="it-IT" sz="2400" b="1" dirty="0">
              <a:latin typeface="Calibri" panose="020F0502020204030204" pitchFamily="34" charset="0"/>
              <a:cs typeface="Calibri" panose="020F0502020204030204" pitchFamily="34" charset="0"/>
            </a:endParaRPr>
          </a:p>
          <a:p>
            <a:pPr marL="285750" indent="-285750">
              <a:lnSpc>
                <a:spcPct val="150000"/>
              </a:lnSpc>
              <a:buFont typeface="Arial" panose="020B0604020202020204" pitchFamily="34" charset="0"/>
              <a:buChar char="•"/>
            </a:pPr>
            <a:r>
              <a:rPr lang="it-IT" sz="2400" b="1" dirty="0">
                <a:latin typeface="Calibri" panose="020F0502020204030204" pitchFamily="34" charset="0"/>
                <a:cs typeface="Calibri" panose="020F0502020204030204" pitchFamily="34" charset="0"/>
              </a:rPr>
              <a:t>Maintenance: low dose ccs ( prednisone 5-10mg/day; topical budesonide 3-9mg) or the minimum required dose to maintain response. </a:t>
            </a:r>
          </a:p>
        </p:txBody>
      </p:sp>
      <p:sp>
        <p:nvSpPr>
          <p:cNvPr id="11" name="TextBox 10">
            <a:extLst>
              <a:ext uri="{FF2B5EF4-FFF2-40B4-BE49-F238E27FC236}">
                <a16:creationId xmlns:a16="http://schemas.microsoft.com/office/drawing/2014/main" id="{0DC21A5E-A5C7-3799-8A19-4DEA4936E6AA}"/>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Tree>
    <p:extLst>
      <p:ext uri="{BB962C8B-B14F-4D97-AF65-F5344CB8AC3E}">
        <p14:creationId xmlns:p14="http://schemas.microsoft.com/office/powerpoint/2010/main" val="739421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24339-9FFC-B318-6649-7A92A9B927A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A645AE5-8B9A-467B-5272-3270606BF07A}"/>
              </a:ext>
            </a:extLst>
          </p:cNvPr>
          <p:cNvSpPr txBox="1"/>
          <p:nvPr/>
        </p:nvSpPr>
        <p:spPr>
          <a:xfrm>
            <a:off x="425281"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Immunomodulators</a:t>
            </a:r>
          </a:p>
        </p:txBody>
      </p:sp>
      <p:sp>
        <p:nvSpPr>
          <p:cNvPr id="11" name="TextBox 10">
            <a:extLst>
              <a:ext uri="{FF2B5EF4-FFF2-40B4-BE49-F238E27FC236}">
                <a16:creationId xmlns:a16="http://schemas.microsoft.com/office/drawing/2014/main" id="{2B0D6D51-10EB-B113-4BB3-3D225742C127}"/>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
        <p:nvSpPr>
          <p:cNvPr id="3" name="Rectangle 1">
            <a:extLst>
              <a:ext uri="{FF2B5EF4-FFF2-40B4-BE49-F238E27FC236}">
                <a16:creationId xmlns:a16="http://schemas.microsoft.com/office/drawing/2014/main" id="{6378C341-EC2D-B668-B0A1-CD4EC6E5B538}"/>
              </a:ext>
            </a:extLst>
          </p:cNvPr>
          <p:cNvSpPr>
            <a:spLocks noChangeArrowheads="1"/>
          </p:cNvSpPr>
          <p:nvPr/>
        </p:nvSpPr>
        <p:spPr bwMode="auto">
          <a:xfrm>
            <a:off x="753470" y="2049466"/>
            <a:ext cx="934828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it-IT" altLang="it-IT" b="1" dirty="0">
                <a:latin typeface="Arial" panose="020B0604020202020204" pitchFamily="34" charset="0"/>
              </a:rPr>
              <a:t> S</a:t>
            </a:r>
            <a:r>
              <a:rPr kumimoji="0" lang="it-IT" altLang="it-IT" sz="1800" b="1" i="0" u="none" strike="noStrike" cap="none" normalizeH="0" baseline="0" dirty="0">
                <a:ln>
                  <a:noFill/>
                </a:ln>
                <a:solidFill>
                  <a:schemeClr val="tx1"/>
                </a:solidFill>
                <a:effectLst/>
                <a:latin typeface="Arial" panose="020B0604020202020204" pitchFamily="34" charset="0"/>
              </a:rPr>
              <a:t>teroid-dependent or refractory cases: azathioprine, methotrexate, mercaptopurine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81794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78512-D9BA-88D3-E398-BE95F85A182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9DA8655-C8B3-2F7A-9631-62BE87787350}"/>
              </a:ext>
            </a:extLst>
          </p:cNvPr>
          <p:cNvSpPr txBox="1"/>
          <p:nvPr/>
        </p:nvSpPr>
        <p:spPr>
          <a:xfrm>
            <a:off x="425281"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Biologic Therapies</a:t>
            </a:r>
          </a:p>
        </p:txBody>
      </p:sp>
      <p:sp>
        <p:nvSpPr>
          <p:cNvPr id="11" name="TextBox 10">
            <a:extLst>
              <a:ext uri="{FF2B5EF4-FFF2-40B4-BE49-F238E27FC236}">
                <a16:creationId xmlns:a16="http://schemas.microsoft.com/office/drawing/2014/main" id="{5725C230-A788-C585-AC73-CD19C14C8777}"/>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pic>
        <p:nvPicPr>
          <p:cNvPr id="4" name="Picture 3">
            <a:extLst>
              <a:ext uri="{FF2B5EF4-FFF2-40B4-BE49-F238E27FC236}">
                <a16:creationId xmlns:a16="http://schemas.microsoft.com/office/drawing/2014/main" id="{3791ACA9-7966-6E70-D69E-19C6841EBE75}"/>
              </a:ext>
            </a:extLst>
          </p:cNvPr>
          <p:cNvPicPr>
            <a:picLocks noChangeAspect="1"/>
          </p:cNvPicPr>
          <p:nvPr/>
        </p:nvPicPr>
        <p:blipFill>
          <a:blip r:embed="rId2"/>
          <a:stretch>
            <a:fillRect/>
          </a:stretch>
        </p:blipFill>
        <p:spPr>
          <a:xfrm>
            <a:off x="807396" y="1798433"/>
            <a:ext cx="7071031" cy="3931157"/>
          </a:xfrm>
          <a:prstGeom prst="rect">
            <a:avLst/>
          </a:prstGeom>
        </p:spPr>
      </p:pic>
      <p:sp>
        <p:nvSpPr>
          <p:cNvPr id="5" name="TextBox 4">
            <a:extLst>
              <a:ext uri="{FF2B5EF4-FFF2-40B4-BE49-F238E27FC236}">
                <a16:creationId xmlns:a16="http://schemas.microsoft.com/office/drawing/2014/main" id="{ADFA08C0-F177-D67C-C965-03C58BF74303}"/>
              </a:ext>
            </a:extLst>
          </p:cNvPr>
          <p:cNvSpPr txBox="1"/>
          <p:nvPr/>
        </p:nvSpPr>
        <p:spPr>
          <a:xfrm>
            <a:off x="8127856" y="2229993"/>
            <a:ext cx="3947792" cy="923330"/>
          </a:xfrm>
          <a:prstGeom prst="rect">
            <a:avLst/>
          </a:prstGeom>
          <a:noFill/>
        </p:spPr>
        <p:txBody>
          <a:bodyPr wrap="square" rtlCol="0">
            <a:spAutoFit/>
          </a:bodyPr>
          <a:lstStyle/>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Off label use only</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Partial clinical responde</a:t>
            </a:r>
          </a:p>
          <a:p>
            <a:pPr marL="285750" indent="-285750">
              <a:buFont typeface="Arial" panose="020B0604020202020204" pitchFamily="34" charset="0"/>
              <a:buChar char="•"/>
            </a:pPr>
            <a:r>
              <a:rPr lang="it-IT" b="1" dirty="0">
                <a:latin typeface="Calibri" panose="020F0502020204030204" pitchFamily="34" charset="0"/>
                <a:cs typeface="Calibri" panose="020F0502020204030204" pitchFamily="34" charset="0"/>
              </a:rPr>
              <a:t>Inconsistent histologic remission</a:t>
            </a:r>
          </a:p>
        </p:txBody>
      </p:sp>
      <p:sp>
        <p:nvSpPr>
          <p:cNvPr id="6" name="TextBox 5">
            <a:extLst>
              <a:ext uri="{FF2B5EF4-FFF2-40B4-BE49-F238E27FC236}">
                <a16:creationId xmlns:a16="http://schemas.microsoft.com/office/drawing/2014/main" id="{60AC880F-CA1A-3DE6-6DF1-9A538C4E6AB8}"/>
              </a:ext>
            </a:extLst>
          </p:cNvPr>
          <p:cNvSpPr txBox="1"/>
          <p:nvPr/>
        </p:nvSpPr>
        <p:spPr>
          <a:xfrm>
            <a:off x="4503907" y="3988429"/>
            <a:ext cx="1313234" cy="261610"/>
          </a:xfrm>
          <a:prstGeom prst="rect">
            <a:avLst/>
          </a:prstGeom>
          <a:noFill/>
        </p:spPr>
        <p:txBody>
          <a:bodyPr wrap="square" rtlCol="0">
            <a:spAutoFit/>
          </a:bodyPr>
          <a:lstStyle/>
          <a:p>
            <a:r>
              <a:rPr lang="it-IT" sz="1100" b="1" dirty="0">
                <a:solidFill>
                  <a:srgbClr val="FF0000"/>
                </a:solidFill>
              </a:rPr>
              <a:t>CENDAKIMAB</a:t>
            </a:r>
          </a:p>
        </p:txBody>
      </p:sp>
      <p:cxnSp>
        <p:nvCxnSpPr>
          <p:cNvPr id="8" name="Straight Connector 7">
            <a:extLst>
              <a:ext uri="{FF2B5EF4-FFF2-40B4-BE49-F238E27FC236}">
                <a16:creationId xmlns:a16="http://schemas.microsoft.com/office/drawing/2014/main" id="{BA098F9D-7DE4-F452-67B6-0B6B3D8FA92D}"/>
              </a:ext>
            </a:extLst>
          </p:cNvPr>
          <p:cNvCxnSpPr/>
          <p:nvPr/>
        </p:nvCxnSpPr>
        <p:spPr>
          <a:xfrm flipH="1" flipV="1">
            <a:off x="4601183" y="3764011"/>
            <a:ext cx="291830" cy="253512"/>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89FCAC50-A26E-15AC-ECCD-CCAFD7830958}"/>
              </a:ext>
            </a:extLst>
          </p:cNvPr>
          <p:cNvSpPr txBox="1"/>
          <p:nvPr/>
        </p:nvSpPr>
        <p:spPr>
          <a:xfrm>
            <a:off x="8394970" y="3764011"/>
            <a:ext cx="2989634" cy="646331"/>
          </a:xfrm>
          <a:prstGeom prst="rect">
            <a:avLst/>
          </a:prstGeom>
          <a:solidFill>
            <a:schemeClr val="accent5">
              <a:lumMod val="20000"/>
              <a:lumOff val="80000"/>
            </a:schemeClr>
          </a:solidFill>
        </p:spPr>
        <p:txBody>
          <a:bodyPr wrap="square" rtlCol="0">
            <a:spAutoFit/>
          </a:bodyPr>
          <a:lstStyle/>
          <a:p>
            <a:r>
              <a:rPr lang="it-IT" dirty="0">
                <a:latin typeface="Calibri" panose="020F0502020204030204" pitchFamily="34" charset="0"/>
                <a:cs typeface="Calibri" panose="020F0502020204030204" pitchFamily="34" charset="0"/>
              </a:rPr>
              <a:t>Anti-TNF &amp; anti-</a:t>
            </a:r>
            <a:r>
              <a:rPr lang="el-GR" dirty="0">
                <a:latin typeface="Calibri" panose="020F0502020204030204" pitchFamily="34" charset="0"/>
                <a:cs typeface="Calibri" panose="020F0502020204030204" pitchFamily="34" charset="0"/>
              </a:rPr>
              <a:t>α</a:t>
            </a:r>
            <a:r>
              <a:rPr lang="it-IT" dirty="0">
                <a:latin typeface="Calibri" panose="020F0502020204030204" pitchFamily="34" charset="0"/>
                <a:cs typeface="Calibri" panose="020F0502020204030204" pitchFamily="34" charset="0"/>
              </a:rPr>
              <a:t>4</a:t>
            </a:r>
            <a:r>
              <a:rPr lang="el-GR" dirty="0">
                <a:latin typeface="Calibri" panose="020F0502020204030204" pitchFamily="34" charset="0"/>
                <a:cs typeface="Calibri" panose="020F0502020204030204" pitchFamily="34" charset="0"/>
              </a:rPr>
              <a:t>β</a:t>
            </a:r>
            <a:r>
              <a:rPr lang="it-IT" dirty="0">
                <a:latin typeface="Calibri" panose="020F0502020204030204" pitchFamily="34" charset="0"/>
                <a:cs typeface="Calibri" panose="020F0502020204030204" pitchFamily="34" charset="0"/>
              </a:rPr>
              <a:t>7integrin: if suspected overlap with IBD</a:t>
            </a:r>
          </a:p>
        </p:txBody>
      </p:sp>
    </p:spTree>
    <p:extLst>
      <p:ext uri="{BB962C8B-B14F-4D97-AF65-F5344CB8AC3E}">
        <p14:creationId xmlns:p14="http://schemas.microsoft.com/office/powerpoint/2010/main" val="16610959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46C5B-A8D2-0794-0C46-066278B5284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10BEA04-5187-36C5-AE3A-57F4DA608337}"/>
              </a:ext>
            </a:extLst>
          </p:cNvPr>
          <p:cNvSpPr txBox="1"/>
          <p:nvPr/>
        </p:nvSpPr>
        <p:spPr>
          <a:xfrm>
            <a:off x="347460" y="1146772"/>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Other therapies </a:t>
            </a:r>
          </a:p>
        </p:txBody>
      </p:sp>
      <p:sp>
        <p:nvSpPr>
          <p:cNvPr id="11" name="TextBox 10">
            <a:extLst>
              <a:ext uri="{FF2B5EF4-FFF2-40B4-BE49-F238E27FC236}">
                <a16:creationId xmlns:a16="http://schemas.microsoft.com/office/drawing/2014/main" id="{ABE99292-7CB8-82BC-82AA-53D64CCC44A5}"/>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
        <p:nvSpPr>
          <p:cNvPr id="3" name="Rectangle 1">
            <a:extLst>
              <a:ext uri="{FF2B5EF4-FFF2-40B4-BE49-F238E27FC236}">
                <a16:creationId xmlns:a16="http://schemas.microsoft.com/office/drawing/2014/main" id="{40AAD487-2F50-0A11-4EA3-21AACD50DCBB}"/>
              </a:ext>
            </a:extLst>
          </p:cNvPr>
          <p:cNvSpPr>
            <a:spLocks noChangeArrowheads="1"/>
          </p:cNvSpPr>
          <p:nvPr/>
        </p:nvSpPr>
        <p:spPr bwMode="auto">
          <a:xfrm rot="10800000" flipV="1">
            <a:off x="347460" y="2229650"/>
            <a:ext cx="10952698"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1" i="0" u="none" strike="noStrike" cap="none" normalizeH="0" baseline="0" dirty="0">
                <a:ln>
                  <a:noFill/>
                </a:ln>
                <a:solidFill>
                  <a:schemeClr val="tx1"/>
                </a:solidFill>
                <a:effectLst/>
                <a:latin typeface="Arial" panose="020B0604020202020204" pitchFamily="34" charset="0"/>
              </a:rPr>
              <a:t>Antihistamines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1" i="0" u="none" strike="noStrike" cap="none" normalizeH="0" baseline="0" dirty="0">
                <a:ln>
                  <a:noFill/>
                </a:ln>
                <a:solidFill>
                  <a:schemeClr val="tx1"/>
                </a:solidFill>
                <a:effectLst/>
                <a:latin typeface="Arial" panose="020B0604020202020204" pitchFamily="34" charset="0"/>
              </a:rPr>
              <a:t>Leukotriene antagonists (Montelukast)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1" i="0" u="none" strike="noStrike" cap="none" normalizeH="0" baseline="0" dirty="0">
                <a:ln>
                  <a:noFill/>
                </a:ln>
                <a:solidFill>
                  <a:schemeClr val="tx1"/>
                </a:solidFill>
                <a:effectLst/>
                <a:latin typeface="Arial" panose="020B0604020202020204" pitchFamily="34" charset="0"/>
              </a:rPr>
              <a:t> Mesalazine</a:t>
            </a:r>
          </a:p>
          <a:p>
            <a:pPr marL="0" marR="0" lvl="0" indent="0" algn="l" defTabSz="914400" rtl="0" eaLnBrk="0" fontAlgn="base" latinLnBrk="0" hangingPunct="0">
              <a:lnSpc>
                <a:spcPct val="100000"/>
              </a:lnSpc>
              <a:spcBef>
                <a:spcPct val="0"/>
              </a:spcBef>
              <a:spcAft>
                <a:spcPct val="0"/>
              </a:spcAft>
              <a:buClrTx/>
              <a:buSzTx/>
              <a:buFontTx/>
              <a:buChar char="•"/>
              <a:tabLst/>
            </a:pPr>
            <a:endParaRPr lang="it-IT" altLang="it-IT"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800" b="1" i="0" u="none" strike="noStrike" cap="none" normalizeH="0" baseline="0" dirty="0">
                <a:ln>
                  <a:noFill/>
                </a:ln>
                <a:solidFill>
                  <a:schemeClr val="tx1"/>
                </a:solidFill>
                <a:effectLst/>
                <a:latin typeface="Arial" panose="020B0604020202020204" pitchFamily="34" charset="0"/>
              </a:rPr>
              <a:t>Fecal micriobiota transplantation</a:t>
            </a:r>
          </a:p>
          <a:p>
            <a:pPr marL="0" marR="0" lvl="0" indent="0" algn="l" defTabSz="914400" rtl="0" eaLnBrk="0" fontAlgn="base" latinLnBrk="0" hangingPunct="0">
              <a:lnSpc>
                <a:spcPct val="100000"/>
              </a:lnSpc>
              <a:spcBef>
                <a:spcPct val="0"/>
              </a:spcBef>
              <a:spcAft>
                <a:spcPct val="0"/>
              </a:spcAft>
              <a:buClrTx/>
              <a:buSzTx/>
              <a:buFontTx/>
              <a:buChar char="•"/>
              <a:tabLst/>
            </a:pPr>
            <a:endParaRPr lang="it-IT" altLang="it-IT"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it-IT" altLang="it-IT"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it-IT" altLang="it-IT"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1" i="0" u="none" strike="noStrike" cap="none" normalizeH="0" baseline="0" dirty="0">
              <a:ln>
                <a:noFill/>
              </a:ln>
              <a:solidFill>
                <a:schemeClr val="tx1"/>
              </a:solidFill>
              <a:effectLst/>
              <a:latin typeface="Arial" panose="020B0604020202020204" pitchFamily="34" charset="0"/>
            </a:endParaRPr>
          </a:p>
        </p:txBody>
      </p:sp>
      <p:pic>
        <p:nvPicPr>
          <p:cNvPr id="5" name="Picture 4">
            <a:extLst>
              <a:ext uri="{FF2B5EF4-FFF2-40B4-BE49-F238E27FC236}">
                <a16:creationId xmlns:a16="http://schemas.microsoft.com/office/drawing/2014/main" id="{0F8062F4-E437-2BC1-C0B4-7BEF8441A346}"/>
              </a:ext>
            </a:extLst>
          </p:cNvPr>
          <p:cNvPicPr>
            <a:picLocks noChangeAspect="1"/>
          </p:cNvPicPr>
          <p:nvPr/>
        </p:nvPicPr>
        <p:blipFill>
          <a:blip r:embed="rId2"/>
          <a:stretch>
            <a:fillRect/>
          </a:stretch>
        </p:blipFill>
        <p:spPr>
          <a:xfrm>
            <a:off x="5435942" y="1998628"/>
            <a:ext cx="5647269" cy="2860743"/>
          </a:xfrm>
          <a:prstGeom prst="rect">
            <a:avLst/>
          </a:prstGeom>
          <a:ln>
            <a:solidFill>
              <a:schemeClr val="tx1"/>
            </a:solidFill>
          </a:ln>
        </p:spPr>
      </p:pic>
      <p:pic>
        <p:nvPicPr>
          <p:cNvPr id="6" name="Picture 5">
            <a:extLst>
              <a:ext uri="{FF2B5EF4-FFF2-40B4-BE49-F238E27FC236}">
                <a16:creationId xmlns:a16="http://schemas.microsoft.com/office/drawing/2014/main" id="{35685A84-3078-8EF4-C946-9C4A6048DA49}"/>
              </a:ext>
            </a:extLst>
          </p:cNvPr>
          <p:cNvPicPr>
            <a:picLocks noChangeAspect="1"/>
          </p:cNvPicPr>
          <p:nvPr/>
        </p:nvPicPr>
        <p:blipFill>
          <a:blip r:embed="rId3"/>
          <a:stretch>
            <a:fillRect/>
          </a:stretch>
        </p:blipFill>
        <p:spPr>
          <a:xfrm>
            <a:off x="988358" y="3999976"/>
            <a:ext cx="3886200" cy="2343150"/>
          </a:xfrm>
          <a:prstGeom prst="rect">
            <a:avLst/>
          </a:prstGeom>
        </p:spPr>
      </p:pic>
    </p:spTree>
    <p:extLst>
      <p:ext uri="{BB962C8B-B14F-4D97-AF65-F5344CB8AC3E}">
        <p14:creationId xmlns:p14="http://schemas.microsoft.com/office/powerpoint/2010/main" val="2732597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725D0-309C-B985-A981-EEBEAD4FD99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B86A3BB-2A57-EFF0-4EB8-1F89104682CB}"/>
              </a:ext>
            </a:extLst>
          </p:cNvPr>
          <p:cNvSpPr txBox="1"/>
          <p:nvPr/>
        </p:nvSpPr>
        <p:spPr>
          <a:xfrm>
            <a:off x="347460" y="1146772"/>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Surgery</a:t>
            </a:r>
          </a:p>
        </p:txBody>
      </p:sp>
      <p:sp>
        <p:nvSpPr>
          <p:cNvPr id="11" name="TextBox 10">
            <a:extLst>
              <a:ext uri="{FF2B5EF4-FFF2-40B4-BE49-F238E27FC236}">
                <a16:creationId xmlns:a16="http://schemas.microsoft.com/office/drawing/2014/main" id="{6E787A2F-6A4E-75FC-E189-F7079D4BFF73}"/>
              </a:ext>
            </a:extLst>
          </p:cNvPr>
          <p:cNvSpPr txBox="1"/>
          <p:nvPr/>
        </p:nvSpPr>
        <p:spPr>
          <a:xfrm>
            <a:off x="8259577" y="6455423"/>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
        <p:nvSpPr>
          <p:cNvPr id="7" name="TextBox 6">
            <a:extLst>
              <a:ext uri="{FF2B5EF4-FFF2-40B4-BE49-F238E27FC236}">
                <a16:creationId xmlns:a16="http://schemas.microsoft.com/office/drawing/2014/main" id="{60CBB428-6CF1-769E-3AC4-54536FF3AC9B}"/>
              </a:ext>
            </a:extLst>
          </p:cNvPr>
          <p:cNvSpPr txBox="1"/>
          <p:nvPr/>
        </p:nvSpPr>
        <p:spPr>
          <a:xfrm>
            <a:off x="838200" y="1830486"/>
            <a:ext cx="10930238"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it-IT" altLang="it-IT"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it-IT" altLang="it-IT" b="1" dirty="0">
                <a:latin typeface="Arial" panose="020B0604020202020204" pitchFamily="34" charset="0"/>
              </a:rPr>
              <a:t>EC complications such as bowel obstruction,volvulus, intussusception and perforation</a:t>
            </a:r>
            <a:endParaRPr kumimoji="0" lang="it-IT" altLang="it-IT" sz="18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81248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3074E-62B5-5CC6-C8CC-1EEEAE7F540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89DD16-EF0F-C3A6-B718-612C81F727ED}"/>
              </a:ext>
            </a:extLst>
          </p:cNvPr>
          <p:cNvSpPr txBox="1"/>
          <p:nvPr/>
        </p:nvSpPr>
        <p:spPr>
          <a:xfrm>
            <a:off x="347460" y="1146772"/>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Take home messages </a:t>
            </a:r>
          </a:p>
        </p:txBody>
      </p:sp>
      <p:sp>
        <p:nvSpPr>
          <p:cNvPr id="4" name="Rectangle 1">
            <a:extLst>
              <a:ext uri="{FF2B5EF4-FFF2-40B4-BE49-F238E27FC236}">
                <a16:creationId xmlns:a16="http://schemas.microsoft.com/office/drawing/2014/main" id="{F39BA5AA-C35B-3E1F-BE17-2BC08E2924A2}"/>
              </a:ext>
            </a:extLst>
          </p:cNvPr>
          <p:cNvSpPr>
            <a:spLocks noChangeArrowheads="1"/>
          </p:cNvSpPr>
          <p:nvPr/>
        </p:nvSpPr>
        <p:spPr bwMode="auto">
          <a:xfrm rot="10800000" flipV="1">
            <a:off x="691456" y="1983288"/>
            <a:ext cx="1007032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endParaRPr kumimoji="0" lang="it-IT" altLang="it-IT" sz="20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sz="20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Rare and poorly defined</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sz="20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Complex diagnosis </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sz="20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EC is actually more a research field than a well defined disease</a:t>
            </a:r>
          </a:p>
          <a:p>
            <a:pPr marL="285750" lvl="0" indent="-285750" eaLnBrk="0" fontAlgn="base" hangingPunct="0">
              <a:spcBef>
                <a:spcPct val="0"/>
              </a:spcBef>
              <a:spcAft>
                <a:spcPct val="0"/>
              </a:spcAft>
              <a:buFont typeface="Courier New" panose="02070309020205020404" pitchFamily="49" charset="0"/>
              <a:buChar char="o"/>
            </a:pPr>
            <a:r>
              <a:rPr lang="en-US" sz="2000" b="1" dirty="0">
                <a:latin typeface="Calibri" panose="020F0502020204030204" pitchFamily="34" charset="0"/>
                <a:cs typeface="Calibri" panose="020F0502020204030204" pitchFamily="34" charset="0"/>
              </a:rPr>
              <a:t>Future studies and evidence on other EGIDs will support a greater understanding of </a:t>
            </a:r>
            <a:r>
              <a:rPr lang="it-IT" sz="2000" b="1" dirty="0">
                <a:latin typeface="Calibri" panose="020F0502020204030204" pitchFamily="34" charset="0"/>
                <a:cs typeface="Calibri" panose="020F0502020204030204" pitchFamily="34" charset="0"/>
              </a:rPr>
              <a:t>EC</a:t>
            </a:r>
            <a:endParaRPr kumimoji="0" lang="it-IT" altLang="it-IT" sz="20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endParaRPr kumimoji="0" lang="it-IT" altLang="it-IT" sz="20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20725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018B206-F81E-BB26-F253-9BB3E188F060}"/>
              </a:ext>
            </a:extLst>
          </p:cNvPr>
          <p:cNvPicPr>
            <a:picLocks noChangeAspect="1"/>
          </p:cNvPicPr>
          <p:nvPr/>
        </p:nvPicPr>
        <p:blipFill>
          <a:blip r:embed="rId2"/>
          <a:srcRect l="-1753" t="7080" r="1753" b="10016"/>
          <a:stretch>
            <a:fillRect/>
          </a:stretch>
        </p:blipFill>
        <p:spPr>
          <a:xfrm>
            <a:off x="6785482" y="3165231"/>
            <a:ext cx="2974738" cy="3284838"/>
          </a:xfrm>
          <a:prstGeom prst="rect">
            <a:avLst/>
          </a:prstGeom>
          <a:effectLst>
            <a:softEdge rad="50800"/>
          </a:effectLst>
        </p:spPr>
      </p:pic>
      <p:sp>
        <p:nvSpPr>
          <p:cNvPr id="3" name="Speech Bubble: Oval 2">
            <a:extLst>
              <a:ext uri="{FF2B5EF4-FFF2-40B4-BE49-F238E27FC236}">
                <a16:creationId xmlns:a16="http://schemas.microsoft.com/office/drawing/2014/main" id="{E1E98FC2-129A-49B8-139B-1F43896489E2}"/>
              </a:ext>
            </a:extLst>
          </p:cNvPr>
          <p:cNvSpPr/>
          <p:nvPr/>
        </p:nvSpPr>
        <p:spPr>
          <a:xfrm rot="1064493">
            <a:off x="9226104" y="2599410"/>
            <a:ext cx="2734228" cy="1332963"/>
          </a:xfrm>
          <a:prstGeom prst="wedgeEllipseCallou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200" b="1" dirty="0">
                <a:solidFill>
                  <a:schemeClr val="tx1"/>
                </a:solidFill>
                <a:latin typeface="Calibri" panose="020F0502020204030204" pitchFamily="34" charset="0"/>
                <a:cs typeface="Calibri" panose="020F0502020204030204" pitchFamily="34" charset="0"/>
              </a:rPr>
              <a:t>THANK U!</a:t>
            </a:r>
            <a:endParaRPr lang="en-US" sz="32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285384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5534F-32DE-086D-BF1E-20857E6E159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DB49A07-2CFB-3073-22B4-71AEA37A791E}"/>
              </a:ext>
            </a:extLst>
          </p:cNvPr>
          <p:cNvPicPr>
            <a:picLocks noChangeAspect="1"/>
          </p:cNvPicPr>
          <p:nvPr/>
        </p:nvPicPr>
        <p:blipFill>
          <a:blip r:embed="rId2"/>
          <a:srcRect l="10710" r="11975" b="3527"/>
          <a:stretch>
            <a:fillRect/>
          </a:stretch>
        </p:blipFill>
        <p:spPr>
          <a:xfrm>
            <a:off x="5134708" y="1306284"/>
            <a:ext cx="5054322" cy="4732773"/>
          </a:xfrm>
          <a:prstGeom prst="rect">
            <a:avLst/>
          </a:prstGeom>
        </p:spPr>
      </p:pic>
    </p:spTree>
    <p:extLst>
      <p:ext uri="{BB962C8B-B14F-4D97-AF65-F5344CB8AC3E}">
        <p14:creationId xmlns:p14="http://schemas.microsoft.com/office/powerpoint/2010/main" val="3030278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03A47-152F-4F7C-8D2C-1D2D5283C93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B7D7FF8-7647-E122-7BC4-53E2F292D0B3}"/>
              </a:ext>
            </a:extLst>
          </p:cNvPr>
          <p:cNvSpPr txBox="1"/>
          <p:nvPr/>
        </p:nvSpPr>
        <p:spPr>
          <a:xfrm>
            <a:off x="499720" y="1312621"/>
            <a:ext cx="11692280" cy="830997"/>
          </a:xfrm>
          <a:prstGeom prst="rect">
            <a:avLst/>
          </a:prstGeom>
          <a:noFill/>
        </p:spPr>
        <p:txBody>
          <a:bodyPr wrap="square" rtlCol="0">
            <a:spAutoFit/>
          </a:bodyPr>
          <a:lstStyle/>
          <a:p>
            <a:r>
              <a:rPr lang="en-US" sz="2400" b="1" dirty="0">
                <a:solidFill>
                  <a:srgbClr val="B00000"/>
                </a:solidFill>
                <a:latin typeface="Calibri" panose="020F0502020204030204" pitchFamily="34" charset="0"/>
                <a:cs typeface="Calibri" panose="020F0502020204030204" pitchFamily="34" charset="0"/>
              </a:rPr>
              <a:t>Eosinophilic gastrointestinal disorders (EGIDs): </a:t>
            </a:r>
            <a:r>
              <a:rPr lang="en-US" sz="2400" b="1" dirty="0">
                <a:latin typeface="Calibri" panose="020F0502020204030204" pitchFamily="34" charset="0"/>
                <a:cs typeface="Calibri" panose="020F0502020204030204" pitchFamily="34" charset="0"/>
              </a:rPr>
              <a:t>eosinophilic infiltration in one ore more GI tracts in the absence of secondary </a:t>
            </a:r>
            <a:r>
              <a:rPr lang="en-US" sz="2400" b="1" dirty="0" err="1">
                <a:latin typeface="Calibri" panose="020F0502020204030204" pitchFamily="34" charset="0"/>
                <a:cs typeface="Calibri" panose="020F0502020204030204" pitchFamily="34" charset="0"/>
              </a:rPr>
              <a:t>causesof</a:t>
            </a:r>
            <a:r>
              <a:rPr lang="en-US" sz="2400" b="1" dirty="0">
                <a:latin typeface="Calibri" panose="020F0502020204030204" pitchFamily="34" charset="0"/>
                <a:cs typeface="Calibri" panose="020F0502020204030204" pitchFamily="34" charset="0"/>
              </a:rPr>
              <a:t> tissue eosinophilia</a:t>
            </a:r>
            <a:endParaRPr lang="it-IT" sz="2400" b="1"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D4B7F44B-5FCD-1871-1D67-86D614A0DFBC}"/>
              </a:ext>
            </a:extLst>
          </p:cNvPr>
          <p:cNvSpPr txBox="1"/>
          <p:nvPr/>
        </p:nvSpPr>
        <p:spPr>
          <a:xfrm>
            <a:off x="909535" y="2427251"/>
            <a:ext cx="3608962" cy="1711366"/>
          </a:xfrm>
          <a:prstGeom prst="rect">
            <a:avLst/>
          </a:prstGeom>
          <a:noFill/>
        </p:spPr>
        <p:txBody>
          <a:bodyPr wrap="square" rtlCol="0">
            <a:spAutoFit/>
          </a:bodyPr>
          <a:lstStyle/>
          <a:p>
            <a:pPr marL="285750" indent="-285750">
              <a:lnSpc>
                <a:spcPct val="150000"/>
              </a:lnSpc>
              <a:buFont typeface="Courier New" panose="02070309020205020404" pitchFamily="49" charset="0"/>
              <a:buChar char="o"/>
            </a:pPr>
            <a:r>
              <a:rPr lang="it-IT" b="1" i="1" dirty="0">
                <a:latin typeface="Calibri" panose="020F0502020204030204" pitchFamily="34" charset="0"/>
                <a:cs typeface="Calibri" panose="020F0502020204030204" pitchFamily="34" charset="0"/>
              </a:rPr>
              <a:t>Eosinophilic esophagitis (EoE)</a:t>
            </a:r>
          </a:p>
          <a:p>
            <a:pPr marL="285750" indent="-285750">
              <a:lnSpc>
                <a:spcPct val="150000"/>
              </a:lnSpc>
              <a:buFont typeface="Courier New" panose="02070309020205020404" pitchFamily="49" charset="0"/>
              <a:buChar char="o"/>
            </a:pPr>
            <a:r>
              <a:rPr lang="it-IT" b="1" i="1" dirty="0">
                <a:latin typeface="Calibri" panose="020F0502020204030204" pitchFamily="34" charset="0"/>
                <a:cs typeface="Calibri" panose="020F0502020204030204" pitchFamily="34" charset="0"/>
              </a:rPr>
              <a:t>Eosinophilic gastritis (EoG)</a:t>
            </a:r>
          </a:p>
          <a:p>
            <a:pPr marL="285750" indent="-285750">
              <a:lnSpc>
                <a:spcPct val="150000"/>
              </a:lnSpc>
              <a:buFont typeface="Courier New" panose="02070309020205020404" pitchFamily="49" charset="0"/>
              <a:buChar char="o"/>
            </a:pPr>
            <a:r>
              <a:rPr lang="it-IT" b="1" i="1" dirty="0">
                <a:latin typeface="Calibri" panose="020F0502020204030204" pitchFamily="34" charset="0"/>
                <a:cs typeface="Calibri" panose="020F0502020204030204" pitchFamily="34" charset="0"/>
              </a:rPr>
              <a:t>Eosinophilic enteritis (EoN)</a:t>
            </a:r>
          </a:p>
          <a:p>
            <a:pPr marL="285750" indent="-285750">
              <a:lnSpc>
                <a:spcPct val="150000"/>
              </a:lnSpc>
              <a:buFont typeface="Courier New" panose="02070309020205020404" pitchFamily="49" charset="0"/>
              <a:buChar char="o"/>
            </a:pPr>
            <a:r>
              <a:rPr lang="it-IT" b="1" i="1" dirty="0">
                <a:latin typeface="Calibri" panose="020F0502020204030204" pitchFamily="34" charset="0"/>
                <a:cs typeface="Calibri" panose="020F0502020204030204" pitchFamily="34" charset="0"/>
              </a:rPr>
              <a:t>Eosinophilic colitis (EoC)</a:t>
            </a:r>
          </a:p>
        </p:txBody>
      </p:sp>
      <p:sp>
        <p:nvSpPr>
          <p:cNvPr id="4" name="Right Brace 3">
            <a:extLst>
              <a:ext uri="{FF2B5EF4-FFF2-40B4-BE49-F238E27FC236}">
                <a16:creationId xmlns:a16="http://schemas.microsoft.com/office/drawing/2014/main" id="{634CC3F3-01D7-27CA-345E-9C121F36AACC}"/>
              </a:ext>
            </a:extLst>
          </p:cNvPr>
          <p:cNvSpPr/>
          <p:nvPr/>
        </p:nvSpPr>
        <p:spPr>
          <a:xfrm>
            <a:off x="3847289" y="3032768"/>
            <a:ext cx="340468" cy="1099226"/>
          </a:xfrm>
          <a:prstGeom prst="rightBrace">
            <a:avLst/>
          </a:prstGeom>
          <a:ln>
            <a:solidFill>
              <a:srgbClr val="C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5" name="TextBox 4">
            <a:extLst>
              <a:ext uri="{FF2B5EF4-FFF2-40B4-BE49-F238E27FC236}">
                <a16:creationId xmlns:a16="http://schemas.microsoft.com/office/drawing/2014/main" id="{63B61747-034F-7FB5-36D5-32971A961842}"/>
              </a:ext>
            </a:extLst>
          </p:cNvPr>
          <p:cNvSpPr txBox="1"/>
          <p:nvPr/>
        </p:nvSpPr>
        <p:spPr>
          <a:xfrm>
            <a:off x="4238828" y="3282934"/>
            <a:ext cx="2029837" cy="923330"/>
          </a:xfrm>
          <a:prstGeom prst="rect">
            <a:avLst/>
          </a:prstGeom>
          <a:noFill/>
        </p:spPr>
        <p:txBody>
          <a:bodyPr wrap="square" rtlCol="0">
            <a:spAutoFit/>
          </a:bodyPr>
          <a:lstStyle/>
          <a:p>
            <a:r>
              <a:rPr lang="it-IT" b="1" dirty="0">
                <a:solidFill>
                  <a:srgbClr val="C00000"/>
                </a:solidFill>
                <a:latin typeface="Calibri" panose="020F0502020204030204" pitchFamily="34" charset="0"/>
                <a:cs typeface="Calibri" panose="020F0502020204030204" pitchFamily="34" charset="0"/>
              </a:rPr>
              <a:t>Non-EoE-EGIDs: </a:t>
            </a:r>
          </a:p>
          <a:p>
            <a:r>
              <a:rPr lang="it-IT" b="1" dirty="0">
                <a:solidFill>
                  <a:srgbClr val="B00000"/>
                </a:solidFill>
                <a:latin typeface="Calibri" panose="020F0502020204030204" pitchFamily="34" charset="0"/>
                <a:cs typeface="Calibri" panose="020F0502020204030204" pitchFamily="34" charset="0"/>
              </a:rPr>
              <a:t>less</a:t>
            </a:r>
            <a:r>
              <a:rPr lang="it-IT" b="1" dirty="0">
                <a:solidFill>
                  <a:srgbClr val="C00000"/>
                </a:solidFill>
                <a:latin typeface="Calibri" panose="020F0502020204030204" pitchFamily="34" charset="0"/>
                <a:cs typeface="Calibri" panose="020F0502020204030204" pitchFamily="34" charset="0"/>
              </a:rPr>
              <a:t> common</a:t>
            </a:r>
          </a:p>
          <a:p>
            <a:r>
              <a:rPr lang="it-IT" b="1" dirty="0">
                <a:solidFill>
                  <a:srgbClr val="C00000"/>
                </a:solidFill>
                <a:latin typeface="Calibri" panose="020F0502020204030204" pitchFamily="34" charset="0"/>
                <a:cs typeface="Calibri" panose="020F0502020204030204" pitchFamily="34" charset="0"/>
              </a:rPr>
              <a:t>F &gt; M</a:t>
            </a:r>
          </a:p>
        </p:txBody>
      </p:sp>
      <p:pic>
        <p:nvPicPr>
          <p:cNvPr id="7" name="Picture 6" descr="A diagram of a cell&#10;&#10;AI-generated content may be incorrect.">
            <a:extLst>
              <a:ext uri="{FF2B5EF4-FFF2-40B4-BE49-F238E27FC236}">
                <a16:creationId xmlns:a16="http://schemas.microsoft.com/office/drawing/2014/main" id="{92C21910-F73E-E5EA-7CF8-4204CDD299F4}"/>
              </a:ext>
            </a:extLst>
          </p:cNvPr>
          <p:cNvPicPr>
            <a:picLocks noChangeAspect="1"/>
          </p:cNvPicPr>
          <p:nvPr/>
        </p:nvPicPr>
        <p:blipFill>
          <a:blip r:embed="rId3"/>
          <a:stretch>
            <a:fillRect/>
          </a:stretch>
        </p:blipFill>
        <p:spPr>
          <a:xfrm>
            <a:off x="6096000" y="3282934"/>
            <a:ext cx="5427221" cy="2013006"/>
          </a:xfrm>
          <a:prstGeom prst="rect">
            <a:avLst/>
          </a:prstGeom>
        </p:spPr>
      </p:pic>
      <p:sp>
        <p:nvSpPr>
          <p:cNvPr id="9" name="TextBox 8">
            <a:extLst>
              <a:ext uri="{FF2B5EF4-FFF2-40B4-BE49-F238E27FC236}">
                <a16:creationId xmlns:a16="http://schemas.microsoft.com/office/drawing/2014/main" id="{D92839D6-B588-47EC-9A5C-4797842E7A72}"/>
              </a:ext>
            </a:extLst>
          </p:cNvPr>
          <p:cNvSpPr txBox="1"/>
          <p:nvPr/>
        </p:nvSpPr>
        <p:spPr>
          <a:xfrm>
            <a:off x="8565699" y="6389822"/>
            <a:ext cx="3909525" cy="369332"/>
          </a:xfrm>
          <a:prstGeom prst="rect">
            <a:avLst/>
          </a:prstGeom>
          <a:noFill/>
        </p:spPr>
        <p:txBody>
          <a:bodyPr wrap="square">
            <a:spAutoFit/>
          </a:bodyPr>
          <a:lstStyle/>
          <a:p>
            <a:r>
              <a:rPr lang="it-IT" i="1" dirty="0">
                <a:solidFill>
                  <a:srgbClr val="B00000"/>
                </a:solidFill>
                <a:latin typeface="Calibri" panose="020F0502020204030204" pitchFamily="34" charset="0"/>
                <a:cs typeface="Calibri" panose="020F0502020204030204" pitchFamily="34" charset="0"/>
              </a:rPr>
              <a:t>Migliorisi et al J. Clin. Med. 2024</a:t>
            </a:r>
          </a:p>
        </p:txBody>
      </p:sp>
    </p:spTree>
    <p:extLst>
      <p:ext uri="{BB962C8B-B14F-4D97-AF65-F5344CB8AC3E}">
        <p14:creationId xmlns:p14="http://schemas.microsoft.com/office/powerpoint/2010/main" val="457214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B231F-2EB2-6638-D083-E9809440B1D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91FAF72-A46A-C10E-9A70-5506FE6AE380}"/>
              </a:ext>
            </a:extLst>
          </p:cNvPr>
          <p:cNvPicPr>
            <a:picLocks noChangeAspect="1"/>
          </p:cNvPicPr>
          <p:nvPr/>
        </p:nvPicPr>
        <p:blipFill>
          <a:blip r:embed="rId3"/>
          <a:stretch>
            <a:fillRect/>
          </a:stretch>
        </p:blipFill>
        <p:spPr>
          <a:xfrm>
            <a:off x="1138137" y="1575562"/>
            <a:ext cx="8407940" cy="4581529"/>
          </a:xfrm>
          <a:prstGeom prst="rect">
            <a:avLst/>
          </a:prstGeom>
        </p:spPr>
      </p:pic>
      <p:sp>
        <p:nvSpPr>
          <p:cNvPr id="4" name="TextBox 3">
            <a:extLst>
              <a:ext uri="{FF2B5EF4-FFF2-40B4-BE49-F238E27FC236}">
                <a16:creationId xmlns:a16="http://schemas.microsoft.com/office/drawing/2014/main" id="{9A871B0F-6590-EAB5-823A-F7810846C6AF}"/>
              </a:ext>
            </a:extLst>
          </p:cNvPr>
          <p:cNvSpPr txBox="1"/>
          <p:nvPr/>
        </p:nvSpPr>
        <p:spPr>
          <a:xfrm>
            <a:off x="6186792" y="6282155"/>
            <a:ext cx="5350213" cy="369332"/>
          </a:xfrm>
          <a:prstGeom prst="rect">
            <a:avLst/>
          </a:prstGeom>
          <a:noFill/>
        </p:spPr>
        <p:txBody>
          <a:bodyPr wrap="square">
            <a:spAutoFit/>
          </a:bodyPr>
          <a:lstStyle/>
          <a:p>
            <a:pPr algn="l"/>
            <a:r>
              <a:rPr lang="it-IT" b="0" i="0" dirty="0">
                <a:solidFill>
                  <a:srgbClr val="C00000"/>
                </a:solidFill>
                <a:effectLst/>
                <a:latin typeface="Elsevier Sans"/>
              </a:rPr>
              <a:t>Dunn J, Spencer L Immunology and Allergy Clinics, 2024</a:t>
            </a:r>
          </a:p>
        </p:txBody>
      </p:sp>
      <p:sp>
        <p:nvSpPr>
          <p:cNvPr id="3" name="TextBox 2">
            <a:extLst>
              <a:ext uri="{FF2B5EF4-FFF2-40B4-BE49-F238E27FC236}">
                <a16:creationId xmlns:a16="http://schemas.microsoft.com/office/drawing/2014/main" id="{BFA8AB0F-BD3E-B6F6-ED72-9551025A39F1}"/>
              </a:ext>
            </a:extLst>
          </p:cNvPr>
          <p:cNvSpPr txBox="1"/>
          <p:nvPr/>
        </p:nvSpPr>
        <p:spPr>
          <a:xfrm>
            <a:off x="1138136" y="1175452"/>
            <a:ext cx="4957864" cy="461665"/>
          </a:xfrm>
          <a:prstGeom prst="rect">
            <a:avLst/>
          </a:prstGeom>
          <a:noFill/>
        </p:spPr>
        <p:txBody>
          <a:bodyPr wrap="square" rtlCol="0">
            <a:spAutoFit/>
          </a:bodyPr>
          <a:lstStyle/>
          <a:p>
            <a:r>
              <a:rPr lang="it-IT" sz="2400" b="1" dirty="0">
                <a:solidFill>
                  <a:srgbClr val="B00000"/>
                </a:solidFill>
                <a:latin typeface="Calibri" panose="020F0502020204030204" pitchFamily="34" charset="0"/>
                <a:cs typeface="Calibri" panose="020F0502020204030204" pitchFamily="34" charset="0"/>
              </a:rPr>
              <a:t>PATHOPHYSIOLOGY of EGIDS</a:t>
            </a:r>
          </a:p>
        </p:txBody>
      </p:sp>
    </p:spTree>
    <p:extLst>
      <p:ext uri="{BB962C8B-B14F-4D97-AF65-F5344CB8AC3E}">
        <p14:creationId xmlns:p14="http://schemas.microsoft.com/office/powerpoint/2010/main" val="2133641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1E8C8-7E0D-E4E6-678D-405E4E7E6B3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39D4CEA-5265-6313-BF2E-634457049550}"/>
              </a:ext>
            </a:extLst>
          </p:cNvPr>
          <p:cNvSpPr txBox="1"/>
          <p:nvPr/>
        </p:nvSpPr>
        <p:spPr>
          <a:xfrm>
            <a:off x="1034741" y="1450324"/>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epidemiology</a:t>
            </a:r>
          </a:p>
        </p:txBody>
      </p:sp>
      <p:sp>
        <p:nvSpPr>
          <p:cNvPr id="4" name="TextBox 3">
            <a:extLst>
              <a:ext uri="{FF2B5EF4-FFF2-40B4-BE49-F238E27FC236}">
                <a16:creationId xmlns:a16="http://schemas.microsoft.com/office/drawing/2014/main" id="{6500BE57-1C8D-7AE8-7F15-6319651DDC1E}"/>
              </a:ext>
            </a:extLst>
          </p:cNvPr>
          <p:cNvSpPr txBox="1"/>
          <p:nvPr/>
        </p:nvSpPr>
        <p:spPr>
          <a:xfrm>
            <a:off x="1034741" y="2208179"/>
            <a:ext cx="6523650" cy="240065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it-IT" sz="2000" dirty="0">
                <a:latin typeface="Calibri" panose="020F0502020204030204" pitchFamily="34" charset="0"/>
                <a:cs typeface="Calibri" panose="020F0502020204030204" pitchFamily="34" charset="0"/>
              </a:rPr>
              <a:t>Very rare: Prevalence 2.1-2.3/100,000</a:t>
            </a:r>
          </a:p>
          <a:p>
            <a:pPr marL="285750" indent="-285750">
              <a:buFont typeface="Arial" panose="020B0604020202020204" pitchFamily="34" charset="0"/>
              <a:buChar char="•"/>
            </a:pPr>
            <a:r>
              <a:rPr lang="it-IT" sz="2000" dirty="0">
                <a:latin typeface="Calibri" panose="020F0502020204030204" pitchFamily="34" charset="0"/>
                <a:cs typeface="Calibri" panose="020F0502020204030204" pitchFamily="34" charset="0"/>
              </a:rPr>
              <a:t>Bimodal age distribution: neonates and young adulthood </a:t>
            </a:r>
          </a:p>
          <a:p>
            <a:pPr marL="285750" indent="-285750">
              <a:buFont typeface="Arial" panose="020B0604020202020204" pitchFamily="34" charset="0"/>
              <a:buChar char="•"/>
            </a:pPr>
            <a:r>
              <a:rPr lang="it-IT" sz="2000" dirty="0">
                <a:latin typeface="Calibri" panose="020F0502020204030204" pitchFamily="34" charset="0"/>
                <a:cs typeface="Calibri" panose="020F0502020204030204" pitchFamily="34" charset="0"/>
              </a:rPr>
              <a:t>F &gt;&gt; M</a:t>
            </a:r>
          </a:p>
          <a:p>
            <a:pPr marL="285750" indent="-285750">
              <a:buFont typeface="Arial" panose="020B0604020202020204" pitchFamily="34" charset="0"/>
              <a:buChar char="•"/>
            </a:pPr>
            <a:r>
              <a:rPr lang="it-IT" sz="2000" dirty="0">
                <a:latin typeface="Calibri" panose="020F0502020204030204" pitchFamily="34" charset="0"/>
                <a:cs typeface="Calibri" panose="020F0502020204030204" pitchFamily="34" charset="0"/>
              </a:rPr>
              <a:t>Urban areas &gt; rural areas</a:t>
            </a:r>
          </a:p>
          <a:p>
            <a:pPr marL="285750" indent="-285750">
              <a:buFont typeface="Arial" panose="020B0604020202020204" pitchFamily="34" charset="0"/>
              <a:buChar char="•"/>
            </a:pPr>
            <a:endParaRPr lang="it-IT"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it-IT" sz="2000" b="1" dirty="0">
                <a:latin typeface="Calibri" panose="020F0502020204030204" pitchFamily="34" charset="0"/>
                <a:cs typeface="Calibri" panose="020F0502020204030204" pitchFamily="34" charset="0"/>
              </a:rPr>
              <a:t>Overlap with allergic diseases (rhinitis, asthma, sinusitis, food allergies, eczema) or atopic conditions (77,5%)</a:t>
            </a:r>
          </a:p>
        </p:txBody>
      </p:sp>
      <p:sp>
        <p:nvSpPr>
          <p:cNvPr id="5" name="TextBox 4">
            <a:extLst>
              <a:ext uri="{FF2B5EF4-FFF2-40B4-BE49-F238E27FC236}">
                <a16:creationId xmlns:a16="http://schemas.microsoft.com/office/drawing/2014/main" id="{33C9DC33-2727-A674-39D2-9D1584035E54}"/>
              </a:ext>
            </a:extLst>
          </p:cNvPr>
          <p:cNvSpPr txBox="1"/>
          <p:nvPr/>
        </p:nvSpPr>
        <p:spPr>
          <a:xfrm>
            <a:off x="7593655" y="6147310"/>
            <a:ext cx="3684351" cy="369332"/>
          </a:xfrm>
          <a:prstGeom prst="rect">
            <a:avLst/>
          </a:prstGeom>
          <a:noFill/>
        </p:spPr>
        <p:txBody>
          <a:bodyPr wrap="square">
            <a:spAutoFit/>
          </a:bodyPr>
          <a:lstStyle/>
          <a:p>
            <a:r>
              <a:rPr lang="it-IT" i="1" dirty="0">
                <a:solidFill>
                  <a:srgbClr val="B00000"/>
                </a:solidFill>
                <a:latin typeface="Calibri" panose="020F0502020204030204" pitchFamily="34" charset="0"/>
                <a:cs typeface="Calibri" panose="020F0502020204030204" pitchFamily="34" charset="0"/>
              </a:rPr>
              <a:t>Impellizzeri et al Dig Liver Dis. 2019 </a:t>
            </a:r>
          </a:p>
        </p:txBody>
      </p:sp>
      <p:sp>
        <p:nvSpPr>
          <p:cNvPr id="7" name="TextBox 6">
            <a:extLst>
              <a:ext uri="{FF2B5EF4-FFF2-40B4-BE49-F238E27FC236}">
                <a16:creationId xmlns:a16="http://schemas.microsoft.com/office/drawing/2014/main" id="{D9B3C3C5-0784-159E-5644-FDEFC74B2976}"/>
              </a:ext>
            </a:extLst>
          </p:cNvPr>
          <p:cNvSpPr txBox="1"/>
          <p:nvPr/>
        </p:nvSpPr>
        <p:spPr>
          <a:xfrm>
            <a:off x="3425417" y="4535694"/>
            <a:ext cx="3976182" cy="307777"/>
          </a:xfrm>
          <a:prstGeom prst="rect">
            <a:avLst/>
          </a:prstGeom>
          <a:noFill/>
        </p:spPr>
        <p:txBody>
          <a:bodyPr wrap="square">
            <a:spAutoFit/>
          </a:bodyPr>
          <a:lstStyle/>
          <a:p>
            <a:r>
              <a:rPr lang="it-IT" sz="1400" dirty="0">
                <a:solidFill>
                  <a:srgbClr val="B00000"/>
                </a:solidFill>
              </a:rPr>
              <a:t>Rossi CM, Lenti MV et al. Intern Emerg Med. 2024</a:t>
            </a:r>
          </a:p>
        </p:txBody>
      </p:sp>
    </p:spTree>
    <p:extLst>
      <p:ext uri="{BB962C8B-B14F-4D97-AF65-F5344CB8AC3E}">
        <p14:creationId xmlns:p14="http://schemas.microsoft.com/office/powerpoint/2010/main" val="3687595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37FA5-659C-ADA9-AD00-1696D0FC199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4EDCCAF-D843-78E4-DB73-9EA030CCB2EA}"/>
              </a:ext>
            </a:extLst>
          </p:cNvPr>
          <p:cNvSpPr txBox="1"/>
          <p:nvPr/>
        </p:nvSpPr>
        <p:spPr>
          <a:xfrm>
            <a:off x="7823470" y="6216469"/>
            <a:ext cx="4034548"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Ortega, Ubierna - Pediatria Integral 2023</a:t>
            </a:r>
          </a:p>
        </p:txBody>
      </p:sp>
      <p:sp>
        <p:nvSpPr>
          <p:cNvPr id="3" name="TextBox 2">
            <a:extLst>
              <a:ext uri="{FF2B5EF4-FFF2-40B4-BE49-F238E27FC236}">
                <a16:creationId xmlns:a16="http://schemas.microsoft.com/office/drawing/2014/main" id="{BF4ABEAE-4EE3-06A9-9481-FFFB2223FB41}"/>
              </a:ext>
            </a:extLst>
          </p:cNvPr>
          <p:cNvSpPr txBox="1"/>
          <p:nvPr/>
        </p:nvSpPr>
        <p:spPr>
          <a:xfrm>
            <a:off x="7914668" y="6401135"/>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
        <p:nvSpPr>
          <p:cNvPr id="5" name="TextBox 4">
            <a:extLst>
              <a:ext uri="{FF2B5EF4-FFF2-40B4-BE49-F238E27FC236}">
                <a16:creationId xmlns:a16="http://schemas.microsoft.com/office/drawing/2014/main" id="{5EEF4A67-A9B0-DC87-CAC2-2F5E2B9906BD}"/>
              </a:ext>
            </a:extLst>
          </p:cNvPr>
          <p:cNvSpPr txBox="1"/>
          <p:nvPr/>
        </p:nvSpPr>
        <p:spPr>
          <a:xfrm>
            <a:off x="6695191" y="1653643"/>
            <a:ext cx="5311616" cy="2308324"/>
          </a:xfrm>
          <a:prstGeom prst="rect">
            <a:avLst/>
          </a:prstGeom>
          <a:noFill/>
          <a:ln w="28575">
            <a:solidFill>
              <a:srgbClr val="B00000"/>
            </a:solidFill>
          </a:ln>
        </p:spPr>
        <p:txBody>
          <a:bodyPr wrap="square" rtlCol="0">
            <a:spAutoFit/>
          </a:bodyPr>
          <a:lstStyle/>
          <a:p>
            <a:pPr marL="285750" indent="-285750">
              <a:buFont typeface="Courier New" panose="02070309020205020404" pitchFamily="49" charset="0"/>
              <a:buChar char="o"/>
            </a:pPr>
            <a:r>
              <a:rPr lang="it-IT" sz="1600" b="1" u="sng" dirty="0">
                <a:solidFill>
                  <a:srgbClr val="B00000"/>
                </a:solidFill>
                <a:latin typeface="Calibri" panose="020F0502020204030204" pitchFamily="34" charset="0"/>
                <a:cs typeface="Calibri" panose="020F0502020204030204" pitchFamily="34" charset="0"/>
              </a:rPr>
              <a:t>Mucosal predominant EC (Type1 – continuous &gt; 6 months): </a:t>
            </a:r>
            <a:r>
              <a:rPr lang="it-IT" sz="1600" dirty="0">
                <a:latin typeface="Calibri" panose="020F0502020204030204" pitchFamily="34" charset="0"/>
                <a:cs typeface="Calibri" panose="020F0502020204030204" pitchFamily="34" charset="0"/>
              </a:rPr>
              <a:t>most common. Diarrhea, bleeding (iron deficiency anemia), protein losing enteropatia.</a:t>
            </a:r>
          </a:p>
          <a:p>
            <a:pPr marL="285750" indent="-285750">
              <a:buFont typeface="Courier New" panose="02070309020205020404" pitchFamily="49" charset="0"/>
              <a:buChar char="o"/>
            </a:pPr>
            <a:endParaRPr lang="it-IT" sz="1600" dirty="0">
              <a:latin typeface="Calibri" panose="020F0502020204030204" pitchFamily="34" charset="0"/>
              <a:cs typeface="Calibri" panose="020F0502020204030204" pitchFamily="34" charset="0"/>
            </a:endParaRPr>
          </a:p>
          <a:p>
            <a:pPr marL="285750" indent="-285750">
              <a:buFont typeface="Courier New" panose="02070309020205020404" pitchFamily="49" charset="0"/>
              <a:buChar char="o"/>
            </a:pPr>
            <a:r>
              <a:rPr lang="it-IT" sz="1600" b="1" u="sng" dirty="0">
                <a:solidFill>
                  <a:srgbClr val="B00000"/>
                </a:solidFill>
                <a:latin typeface="Calibri" panose="020F0502020204030204" pitchFamily="34" charset="0"/>
                <a:cs typeface="Calibri" panose="020F0502020204030204" pitchFamily="34" charset="0"/>
              </a:rPr>
              <a:t>Transmural disease (Type 2 – recurring at least 2 flares):           </a:t>
            </a:r>
            <a:r>
              <a:rPr lang="it-IT" sz="1600" dirty="0">
                <a:latin typeface="Calibri" panose="020F0502020204030204" pitchFamily="34" charset="0"/>
                <a:cs typeface="Calibri" panose="020F0502020204030204" pitchFamily="34" charset="0"/>
              </a:rPr>
              <a:t>wall thickening, GI obstructions, volvulus and perforations.</a:t>
            </a:r>
          </a:p>
          <a:p>
            <a:pPr marL="285750" indent="-285750">
              <a:buFont typeface="Courier New" panose="02070309020205020404" pitchFamily="49" charset="0"/>
              <a:buChar char="o"/>
            </a:pPr>
            <a:endParaRPr lang="it-IT" sz="1600" b="1" u="sng" dirty="0">
              <a:solidFill>
                <a:srgbClr val="B00000"/>
              </a:solidFill>
              <a:latin typeface="Calibri" panose="020F0502020204030204" pitchFamily="34" charset="0"/>
              <a:cs typeface="Calibri" panose="020F0502020204030204" pitchFamily="34" charset="0"/>
            </a:endParaRPr>
          </a:p>
          <a:p>
            <a:pPr marL="285750" indent="-285750">
              <a:buFont typeface="Courier New" panose="02070309020205020404" pitchFamily="49" charset="0"/>
              <a:buChar char="o"/>
            </a:pPr>
            <a:r>
              <a:rPr lang="it-IT" sz="1600" b="1" u="sng" dirty="0">
                <a:solidFill>
                  <a:srgbClr val="B00000"/>
                </a:solidFill>
                <a:latin typeface="Calibri" panose="020F0502020204030204" pitchFamily="34" charset="0"/>
                <a:cs typeface="Calibri" panose="020F0502020204030204" pitchFamily="34" charset="0"/>
              </a:rPr>
              <a:t>Serosal disease (Type 3 – single flare, no relapse): </a:t>
            </a:r>
            <a:r>
              <a:rPr lang="it-IT" sz="1600" dirty="0">
                <a:latin typeface="Calibri" panose="020F0502020204030204" pitchFamily="34" charset="0"/>
                <a:cs typeface="Calibri" panose="020F0502020204030204" pitchFamily="34" charset="0"/>
              </a:rPr>
              <a:t>very rare. Good prognosis. Eosinophilic ascites and/or bloating</a:t>
            </a:r>
          </a:p>
        </p:txBody>
      </p:sp>
      <p:sp>
        <p:nvSpPr>
          <p:cNvPr id="9" name="TextBox 8">
            <a:extLst>
              <a:ext uri="{FF2B5EF4-FFF2-40B4-BE49-F238E27FC236}">
                <a16:creationId xmlns:a16="http://schemas.microsoft.com/office/drawing/2014/main" id="{A02CA4D5-3686-4E64-5216-8C1E5E2827AF}"/>
              </a:ext>
            </a:extLst>
          </p:cNvPr>
          <p:cNvSpPr txBox="1"/>
          <p:nvPr/>
        </p:nvSpPr>
        <p:spPr>
          <a:xfrm>
            <a:off x="873968" y="973053"/>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Clinical presentation</a:t>
            </a:r>
          </a:p>
        </p:txBody>
      </p:sp>
      <p:pic>
        <p:nvPicPr>
          <p:cNvPr id="10" name="Picture 9">
            <a:extLst>
              <a:ext uri="{FF2B5EF4-FFF2-40B4-BE49-F238E27FC236}">
                <a16:creationId xmlns:a16="http://schemas.microsoft.com/office/drawing/2014/main" id="{9AC9AEFF-0D2E-7F1A-06F8-CB1C247837EF}"/>
              </a:ext>
            </a:extLst>
          </p:cNvPr>
          <p:cNvPicPr>
            <a:picLocks noChangeAspect="1"/>
          </p:cNvPicPr>
          <p:nvPr/>
        </p:nvPicPr>
        <p:blipFill>
          <a:blip r:embed="rId3"/>
          <a:stretch>
            <a:fillRect/>
          </a:stretch>
        </p:blipFill>
        <p:spPr>
          <a:xfrm>
            <a:off x="554269" y="1960099"/>
            <a:ext cx="5866196" cy="4334131"/>
          </a:xfrm>
          <a:prstGeom prst="rect">
            <a:avLst/>
          </a:prstGeom>
        </p:spPr>
      </p:pic>
    </p:spTree>
    <p:extLst>
      <p:ext uri="{BB962C8B-B14F-4D97-AF65-F5344CB8AC3E}">
        <p14:creationId xmlns:p14="http://schemas.microsoft.com/office/powerpoint/2010/main" val="333088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515B5-A71C-9DB8-B13D-7A6101B5018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DA78167-F3B7-C9EE-9FDE-D4B500A8B795}"/>
              </a:ext>
            </a:extLst>
          </p:cNvPr>
          <p:cNvPicPr>
            <a:picLocks noChangeAspect="1"/>
          </p:cNvPicPr>
          <p:nvPr/>
        </p:nvPicPr>
        <p:blipFill>
          <a:blip r:embed="rId3"/>
          <a:srcRect l="-1753" t="7080" r="1753" b="10016"/>
          <a:stretch>
            <a:fillRect/>
          </a:stretch>
        </p:blipFill>
        <p:spPr>
          <a:xfrm>
            <a:off x="1182456" y="3890283"/>
            <a:ext cx="2416778" cy="2668714"/>
          </a:xfrm>
          <a:prstGeom prst="rect">
            <a:avLst/>
          </a:prstGeom>
        </p:spPr>
      </p:pic>
      <p:sp>
        <p:nvSpPr>
          <p:cNvPr id="3" name="TextBox 2">
            <a:extLst>
              <a:ext uri="{FF2B5EF4-FFF2-40B4-BE49-F238E27FC236}">
                <a16:creationId xmlns:a16="http://schemas.microsoft.com/office/drawing/2014/main" id="{9E3046D8-1390-8E3A-0AE7-A1BB694C8671}"/>
              </a:ext>
            </a:extLst>
          </p:cNvPr>
          <p:cNvSpPr txBox="1"/>
          <p:nvPr/>
        </p:nvSpPr>
        <p:spPr>
          <a:xfrm>
            <a:off x="7914668" y="6401135"/>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sp>
        <p:nvSpPr>
          <p:cNvPr id="6" name="TextBox 5">
            <a:extLst>
              <a:ext uri="{FF2B5EF4-FFF2-40B4-BE49-F238E27FC236}">
                <a16:creationId xmlns:a16="http://schemas.microsoft.com/office/drawing/2014/main" id="{A8DA4BF3-4D79-3CCC-D493-FEF4D057D8FA}"/>
              </a:ext>
            </a:extLst>
          </p:cNvPr>
          <p:cNvSpPr txBox="1"/>
          <p:nvPr/>
        </p:nvSpPr>
        <p:spPr>
          <a:xfrm>
            <a:off x="433426" y="1369380"/>
            <a:ext cx="10982528" cy="2542363"/>
          </a:xfrm>
          <a:prstGeom prst="rect">
            <a:avLst/>
          </a:prstGeom>
          <a:noFill/>
        </p:spPr>
        <p:txBody>
          <a:bodyPr wrap="square" rtlCol="0">
            <a:spAutoFit/>
          </a:bodyPr>
          <a:lstStyle/>
          <a:p>
            <a:pPr>
              <a:lnSpc>
                <a:spcPct val="150000"/>
              </a:lnSpc>
            </a:pPr>
            <a:r>
              <a:rPr lang="it-IT" b="1" u="sng" dirty="0">
                <a:latin typeface="Calibri" panose="020F0502020204030204" pitchFamily="34" charset="0"/>
                <a:cs typeface="Calibri" panose="020F0502020204030204" pitchFamily="34" charset="0"/>
              </a:rPr>
              <a:t>Eosinophil derived mediators:</a:t>
            </a:r>
          </a:p>
          <a:p>
            <a:pPr marL="342900" indent="-342900">
              <a:lnSpc>
                <a:spcPct val="150000"/>
              </a:lnSpc>
              <a:buFontTx/>
              <a:buChar char="-"/>
            </a:pPr>
            <a:r>
              <a:rPr lang="it-IT" b="1" dirty="0">
                <a:latin typeface="Calibri" panose="020F0502020204030204" pitchFamily="34" charset="0"/>
                <a:cs typeface="Calibri" panose="020F0502020204030204" pitchFamily="34" charset="0"/>
              </a:rPr>
              <a:t>Eosinophil derived Neurotoxin (EDN) </a:t>
            </a:r>
            <a:r>
              <a:rPr lang="it-IT" b="1" dirty="0">
                <a:latin typeface="Calibri" panose="020F0502020204030204" pitchFamily="34" charset="0"/>
                <a:cs typeface="Calibri" panose="020F0502020204030204" pitchFamily="34" charset="0"/>
                <a:sym typeface="Wingdings" panose="05000000000000000000" pitchFamily="2" charset="2"/>
              </a:rPr>
              <a:t> </a:t>
            </a:r>
            <a:r>
              <a:rPr lang="it-IT" b="1" dirty="0">
                <a:highlight>
                  <a:srgbClr val="FFFF00"/>
                </a:highlight>
                <a:latin typeface="Calibri" panose="020F0502020204030204" pitchFamily="34" charset="0"/>
                <a:cs typeface="Calibri" panose="020F0502020204030204" pitchFamily="34" charset="0"/>
                <a:sym typeface="Wingdings" panose="05000000000000000000" pitchFamily="2" charset="2"/>
              </a:rPr>
              <a:t>APOPTOSIS SIGNAL</a:t>
            </a:r>
          </a:p>
          <a:p>
            <a:pPr marL="342900" indent="-342900">
              <a:lnSpc>
                <a:spcPct val="150000"/>
              </a:lnSpc>
              <a:buFontTx/>
              <a:buChar char="-"/>
            </a:pPr>
            <a:r>
              <a:rPr lang="it-IT" b="1" dirty="0">
                <a:latin typeface="Calibri" panose="020F0502020204030204" pitchFamily="34" charset="0"/>
                <a:cs typeface="Calibri" panose="020F0502020204030204" pitchFamily="34" charset="0"/>
              </a:rPr>
              <a:t>Eosinophil peroxidase (EPO): toxic </a:t>
            </a:r>
            <a:r>
              <a:rPr lang="it-IT" b="1" dirty="0">
                <a:highlight>
                  <a:srgbClr val="FFFF00"/>
                </a:highlight>
                <a:latin typeface="Calibri" panose="020F0502020204030204" pitchFamily="34" charset="0"/>
                <a:cs typeface="Calibri" panose="020F0502020204030204" pitchFamily="34" charset="0"/>
              </a:rPr>
              <a:t>oxidants</a:t>
            </a:r>
            <a:r>
              <a:rPr lang="it-IT" b="1" dirty="0">
                <a:latin typeface="Calibri" panose="020F0502020204030204" pitchFamily="34" charset="0"/>
                <a:cs typeface="Calibri" panose="020F0502020204030204" pitchFamily="34" charset="0"/>
              </a:rPr>
              <a:t> + enhances </a:t>
            </a:r>
            <a:r>
              <a:rPr lang="it-IT" b="1" dirty="0">
                <a:highlight>
                  <a:srgbClr val="FFFF00"/>
                </a:highlight>
                <a:latin typeface="Calibri" panose="020F0502020204030204" pitchFamily="34" charset="0"/>
                <a:cs typeface="Calibri" panose="020F0502020204030204" pitchFamily="34" charset="0"/>
              </a:rPr>
              <a:t>inflammatory signalling</a:t>
            </a:r>
          </a:p>
          <a:p>
            <a:pPr marL="285750" indent="-285750">
              <a:lnSpc>
                <a:spcPct val="150000"/>
              </a:lnSpc>
              <a:buFontTx/>
              <a:buChar char="-"/>
            </a:pPr>
            <a:r>
              <a:rPr lang="it-IT" b="1" dirty="0">
                <a:latin typeface="Calibri" panose="020F0502020204030204" pitchFamily="34" charset="0"/>
                <a:cs typeface="Calibri" panose="020F0502020204030204" pitchFamily="34" charset="0"/>
              </a:rPr>
              <a:t>Eosinophil cationic protein (ECP) </a:t>
            </a:r>
            <a:r>
              <a:rPr lang="it-IT" b="1" dirty="0">
                <a:latin typeface="Calibri" panose="020F0502020204030204" pitchFamily="34" charset="0"/>
                <a:cs typeface="Calibri" panose="020F0502020204030204" pitchFamily="34" charset="0"/>
                <a:sym typeface="Wingdings" panose="05000000000000000000" pitchFamily="2" charset="2"/>
              </a:rPr>
              <a:t> CELL MEMBRAN FUNCTION (</a:t>
            </a:r>
            <a:r>
              <a:rPr lang="it-IT" b="1" dirty="0">
                <a:highlight>
                  <a:srgbClr val="FFFF00"/>
                </a:highlight>
                <a:latin typeface="Calibri" panose="020F0502020204030204" pitchFamily="34" charset="0"/>
                <a:cs typeface="Calibri" panose="020F0502020204030204" pitchFamily="34" charset="0"/>
                <a:sym typeface="Wingdings" panose="05000000000000000000" pitchFamily="2" charset="2"/>
              </a:rPr>
              <a:t>↑INTESTINAL PERMEABILITY</a:t>
            </a:r>
            <a:r>
              <a:rPr lang="it-IT" b="1" dirty="0">
                <a:latin typeface="Calibri" panose="020F0502020204030204" pitchFamily="34" charset="0"/>
                <a:cs typeface="Calibri" panose="020F0502020204030204" pitchFamily="34" charset="0"/>
                <a:sym typeface="Wingdings" panose="05000000000000000000" pitchFamily="2" charset="2"/>
              </a:rPr>
              <a:t>)</a:t>
            </a:r>
            <a:endParaRPr lang="it-IT" b="1" dirty="0">
              <a:latin typeface="Calibri" panose="020F0502020204030204" pitchFamily="34" charset="0"/>
              <a:cs typeface="Calibri" panose="020F0502020204030204" pitchFamily="34" charset="0"/>
            </a:endParaRPr>
          </a:p>
          <a:p>
            <a:pPr marL="285750" indent="-285750">
              <a:lnSpc>
                <a:spcPct val="150000"/>
              </a:lnSpc>
              <a:buFontTx/>
              <a:buChar char="-"/>
            </a:pPr>
            <a:r>
              <a:rPr lang="it-IT" b="1" dirty="0">
                <a:latin typeface="Calibri" panose="020F0502020204030204" pitchFamily="34" charset="0"/>
                <a:cs typeface="Calibri" panose="020F0502020204030204" pitchFamily="34" charset="0"/>
              </a:rPr>
              <a:t>Major basic proteins (MBP1 and MBP2)</a:t>
            </a:r>
            <a:r>
              <a:rPr lang="it-IT" b="1" dirty="0">
                <a:latin typeface="Calibri" panose="020F0502020204030204" pitchFamily="34" charset="0"/>
                <a:cs typeface="Calibri" panose="020F0502020204030204" pitchFamily="34" charset="0"/>
                <a:sym typeface="Wingdings" panose="05000000000000000000" pitchFamily="2" charset="2"/>
              </a:rPr>
              <a:t> with EDN affects Ach pathways of enteric nervous system  </a:t>
            </a:r>
            <a:r>
              <a:rPr lang="it-IT" b="1" dirty="0">
                <a:highlight>
                  <a:srgbClr val="FFFF00"/>
                </a:highlight>
                <a:latin typeface="Calibri" panose="020F0502020204030204" pitchFamily="34" charset="0"/>
                <a:cs typeface="Calibri" panose="020F0502020204030204" pitchFamily="34" charset="0"/>
                <a:sym typeface="Wingdings" panose="05000000000000000000" pitchFamily="2" charset="2"/>
              </a:rPr>
              <a:t>motility disfunction</a:t>
            </a:r>
            <a:endParaRPr lang="it-IT" b="1" dirty="0">
              <a:highlight>
                <a:srgbClr val="FFFF00"/>
              </a:highlight>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00337247-EEBF-0765-AC7D-93E7DA1DF198}"/>
              </a:ext>
            </a:extLst>
          </p:cNvPr>
          <p:cNvSpPr txBox="1"/>
          <p:nvPr/>
        </p:nvSpPr>
        <p:spPr>
          <a:xfrm>
            <a:off x="8715983" y="1877916"/>
            <a:ext cx="2791839" cy="646331"/>
          </a:xfrm>
          <a:prstGeom prst="rect">
            <a:avLst/>
          </a:prstGeom>
          <a:solidFill>
            <a:schemeClr val="accent5">
              <a:lumMod val="40000"/>
              <a:lumOff val="60000"/>
            </a:schemeClr>
          </a:solidFill>
        </p:spPr>
        <p:txBody>
          <a:bodyPr wrap="square" rtlCol="0">
            <a:spAutoFit/>
          </a:bodyPr>
          <a:lstStyle/>
          <a:p>
            <a:r>
              <a:rPr lang="it-IT" dirty="0"/>
              <a:t>Diarrhea, malabsorption, weight loss, anemia </a:t>
            </a:r>
          </a:p>
        </p:txBody>
      </p:sp>
      <p:sp>
        <p:nvSpPr>
          <p:cNvPr id="11" name="TextBox 10">
            <a:extLst>
              <a:ext uri="{FF2B5EF4-FFF2-40B4-BE49-F238E27FC236}">
                <a16:creationId xmlns:a16="http://schemas.microsoft.com/office/drawing/2014/main" id="{6C538E66-054D-81DA-4BBD-A450F287C8AF}"/>
              </a:ext>
            </a:extLst>
          </p:cNvPr>
          <p:cNvSpPr txBox="1"/>
          <p:nvPr/>
        </p:nvSpPr>
        <p:spPr>
          <a:xfrm>
            <a:off x="7552576" y="3635994"/>
            <a:ext cx="3456968" cy="646331"/>
          </a:xfrm>
          <a:prstGeom prst="rect">
            <a:avLst/>
          </a:prstGeom>
          <a:solidFill>
            <a:schemeClr val="accent5">
              <a:lumMod val="40000"/>
              <a:lumOff val="60000"/>
            </a:schemeClr>
          </a:solidFill>
        </p:spPr>
        <p:txBody>
          <a:bodyPr wrap="square" rtlCol="0">
            <a:spAutoFit/>
          </a:bodyPr>
          <a:lstStyle/>
          <a:p>
            <a:r>
              <a:rPr lang="it-IT" dirty="0"/>
              <a:t>Diarrhea, constipation, vomiting, nausea, dysphagia in EoE</a:t>
            </a:r>
          </a:p>
        </p:txBody>
      </p:sp>
      <p:sp>
        <p:nvSpPr>
          <p:cNvPr id="12" name="Speech Bubble: Oval 11">
            <a:extLst>
              <a:ext uri="{FF2B5EF4-FFF2-40B4-BE49-F238E27FC236}">
                <a16:creationId xmlns:a16="http://schemas.microsoft.com/office/drawing/2014/main" id="{82E688E6-C0C6-2F3F-59E9-4EDD42622D5D}"/>
              </a:ext>
            </a:extLst>
          </p:cNvPr>
          <p:cNvSpPr/>
          <p:nvPr/>
        </p:nvSpPr>
        <p:spPr>
          <a:xfrm rot="1064493">
            <a:off x="3561667" y="4128711"/>
            <a:ext cx="2615142" cy="1332963"/>
          </a:xfrm>
          <a:prstGeom prst="wedgeEllipseCallou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400" b="1" dirty="0">
                <a:solidFill>
                  <a:schemeClr val="tx1"/>
                </a:solidFill>
                <a:latin typeface="Calibri" panose="020F0502020204030204" pitchFamily="34" charset="0"/>
                <a:cs typeface="Calibri" panose="020F0502020204030204" pitchFamily="34" charset="0"/>
              </a:rPr>
              <a:t>I HATE PARASITES SOOOOO MUCH...</a:t>
            </a:r>
          </a:p>
          <a:p>
            <a:pPr algn="ctr"/>
            <a:r>
              <a:rPr lang="en-US" sz="1400" b="1" dirty="0">
                <a:solidFill>
                  <a:schemeClr val="tx1"/>
                </a:solidFill>
                <a:latin typeface="Calibri" panose="020F0502020204030204" pitchFamily="34" charset="0"/>
                <a:cs typeface="Calibri" panose="020F0502020204030204" pitchFamily="34" charset="0"/>
              </a:rPr>
              <a:t>BUT SOMETIMES I GET A LITTLE MESSY!</a:t>
            </a:r>
          </a:p>
        </p:txBody>
      </p:sp>
      <p:sp>
        <p:nvSpPr>
          <p:cNvPr id="15" name="TextBox 14">
            <a:extLst>
              <a:ext uri="{FF2B5EF4-FFF2-40B4-BE49-F238E27FC236}">
                <a16:creationId xmlns:a16="http://schemas.microsoft.com/office/drawing/2014/main" id="{0B5DA148-9FC7-0DA6-D66E-B9706E2E1EED}"/>
              </a:ext>
            </a:extLst>
          </p:cNvPr>
          <p:cNvSpPr txBox="1"/>
          <p:nvPr/>
        </p:nvSpPr>
        <p:spPr>
          <a:xfrm>
            <a:off x="7914668" y="6178357"/>
            <a:ext cx="3909525" cy="369332"/>
          </a:xfrm>
          <a:prstGeom prst="rect">
            <a:avLst/>
          </a:prstGeom>
          <a:noFill/>
        </p:spPr>
        <p:txBody>
          <a:bodyPr wrap="square">
            <a:spAutoFit/>
          </a:bodyPr>
          <a:lstStyle/>
          <a:p>
            <a:r>
              <a:rPr lang="it-IT" i="1" dirty="0">
                <a:solidFill>
                  <a:srgbClr val="B00000"/>
                </a:solidFill>
                <a:latin typeface="Calibri" panose="020F0502020204030204" pitchFamily="34" charset="0"/>
                <a:cs typeface="Calibri" panose="020F0502020204030204" pitchFamily="34" charset="0"/>
              </a:rPr>
              <a:t>Migliorisi et al J. Clin. Med. 2024</a:t>
            </a:r>
          </a:p>
        </p:txBody>
      </p:sp>
    </p:spTree>
    <p:extLst>
      <p:ext uri="{BB962C8B-B14F-4D97-AF65-F5344CB8AC3E}">
        <p14:creationId xmlns:p14="http://schemas.microsoft.com/office/powerpoint/2010/main" val="4197424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36D8A-8684-56BC-B503-C9292F09AE5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754CC74-8C07-6D46-2B78-3F79EEFA0369}"/>
              </a:ext>
            </a:extLst>
          </p:cNvPr>
          <p:cNvSpPr txBox="1"/>
          <p:nvPr/>
        </p:nvSpPr>
        <p:spPr>
          <a:xfrm>
            <a:off x="308549" y="1275214"/>
            <a:ext cx="1239366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Diagnosis of exclusion</a:t>
            </a:r>
          </a:p>
        </p:txBody>
      </p:sp>
      <p:pic>
        <p:nvPicPr>
          <p:cNvPr id="4" name="Picture 3">
            <a:extLst>
              <a:ext uri="{FF2B5EF4-FFF2-40B4-BE49-F238E27FC236}">
                <a16:creationId xmlns:a16="http://schemas.microsoft.com/office/drawing/2014/main" id="{8B081D53-4851-8E0F-817F-94E89742EB6D}"/>
              </a:ext>
            </a:extLst>
          </p:cNvPr>
          <p:cNvPicPr>
            <a:picLocks noChangeAspect="1"/>
          </p:cNvPicPr>
          <p:nvPr/>
        </p:nvPicPr>
        <p:blipFill>
          <a:blip r:embed="rId3"/>
          <a:stretch>
            <a:fillRect/>
          </a:stretch>
        </p:blipFill>
        <p:spPr>
          <a:xfrm>
            <a:off x="2566804" y="2389359"/>
            <a:ext cx="4577425" cy="3193427"/>
          </a:xfrm>
          <a:prstGeom prst="rect">
            <a:avLst/>
          </a:prstGeom>
        </p:spPr>
      </p:pic>
      <p:sp>
        <p:nvSpPr>
          <p:cNvPr id="5" name="TextBox 4">
            <a:extLst>
              <a:ext uri="{FF2B5EF4-FFF2-40B4-BE49-F238E27FC236}">
                <a16:creationId xmlns:a16="http://schemas.microsoft.com/office/drawing/2014/main" id="{16B731A4-882E-CBA9-417C-CAE6767CB368}"/>
              </a:ext>
            </a:extLst>
          </p:cNvPr>
          <p:cNvSpPr txBox="1"/>
          <p:nvPr/>
        </p:nvSpPr>
        <p:spPr>
          <a:xfrm>
            <a:off x="2566804" y="1924619"/>
            <a:ext cx="5148311" cy="338554"/>
          </a:xfrm>
          <a:prstGeom prst="rect">
            <a:avLst/>
          </a:prstGeom>
          <a:noFill/>
        </p:spPr>
        <p:txBody>
          <a:bodyPr wrap="square" rtlCol="0">
            <a:spAutoFit/>
          </a:bodyPr>
          <a:lstStyle/>
          <a:p>
            <a:r>
              <a:rPr lang="it-IT" sz="1600" b="1" dirty="0">
                <a:latin typeface="Calibri" panose="020F0502020204030204" pitchFamily="34" charset="0"/>
                <a:cs typeface="Calibri" panose="020F0502020204030204" pitchFamily="34" charset="0"/>
              </a:rPr>
              <a:t>Secondary conditions of gut hypereosinophilia</a:t>
            </a:r>
          </a:p>
        </p:txBody>
      </p:sp>
      <p:sp>
        <p:nvSpPr>
          <p:cNvPr id="7" name="TextBox 6">
            <a:extLst>
              <a:ext uri="{FF2B5EF4-FFF2-40B4-BE49-F238E27FC236}">
                <a16:creationId xmlns:a16="http://schemas.microsoft.com/office/drawing/2014/main" id="{E6A5BB9C-D56E-6E83-8F03-BA139755EFF3}"/>
              </a:ext>
            </a:extLst>
          </p:cNvPr>
          <p:cNvSpPr txBox="1"/>
          <p:nvPr/>
        </p:nvSpPr>
        <p:spPr>
          <a:xfrm>
            <a:off x="7841974" y="6162261"/>
            <a:ext cx="3945835" cy="307777"/>
          </a:xfrm>
          <a:prstGeom prst="rect">
            <a:avLst/>
          </a:prstGeom>
          <a:noFill/>
        </p:spPr>
        <p:txBody>
          <a:bodyPr wrap="square" rtlCol="0">
            <a:spAutoFit/>
          </a:bodyPr>
          <a:lstStyle/>
          <a:p>
            <a:r>
              <a:rPr lang="it-IT" sz="1400" dirty="0">
                <a:solidFill>
                  <a:srgbClr val="B00000"/>
                </a:solidFill>
                <a:latin typeface="Calibri" panose="020F0502020204030204" pitchFamily="34" charset="0"/>
                <a:cs typeface="Calibri" panose="020F0502020204030204" pitchFamily="34" charset="0"/>
              </a:rPr>
              <a:t>Alfadda, Martin et al. Ther Adv Gastroenterol 2010</a:t>
            </a:r>
          </a:p>
        </p:txBody>
      </p:sp>
    </p:spTree>
    <p:extLst>
      <p:ext uri="{BB962C8B-B14F-4D97-AF65-F5344CB8AC3E}">
        <p14:creationId xmlns:p14="http://schemas.microsoft.com/office/powerpoint/2010/main" val="3986259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CDE65-0ECD-01F2-5CEB-F5FEB9679B7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ED7F7EE-6B37-DBAC-7F84-D6FF43465A4D}"/>
              </a:ext>
            </a:extLst>
          </p:cNvPr>
          <p:cNvSpPr txBox="1"/>
          <p:nvPr/>
        </p:nvSpPr>
        <p:spPr>
          <a:xfrm>
            <a:off x="606724" y="1290457"/>
            <a:ext cx="8401090" cy="523220"/>
          </a:xfrm>
          <a:prstGeom prst="rect">
            <a:avLst/>
          </a:prstGeom>
          <a:noFill/>
        </p:spPr>
        <p:txBody>
          <a:bodyPr wrap="square" rtlCol="0">
            <a:spAutoFit/>
          </a:bodyPr>
          <a:lstStyle/>
          <a:p>
            <a:r>
              <a:rPr lang="it-IT" sz="2800" b="1" dirty="0">
                <a:solidFill>
                  <a:srgbClr val="B00000"/>
                </a:solidFill>
                <a:latin typeface="Calibri" panose="020F0502020204030204" pitchFamily="34" charset="0"/>
                <a:cs typeface="Calibri" panose="020F0502020204030204" pitchFamily="34" charset="0"/>
              </a:rPr>
              <a:t>EoC: Laboratory findings</a:t>
            </a:r>
          </a:p>
        </p:txBody>
      </p:sp>
      <p:sp>
        <p:nvSpPr>
          <p:cNvPr id="4" name="TextBox 3">
            <a:extLst>
              <a:ext uri="{FF2B5EF4-FFF2-40B4-BE49-F238E27FC236}">
                <a16:creationId xmlns:a16="http://schemas.microsoft.com/office/drawing/2014/main" id="{42D08FD5-3DC6-2997-6B51-D2572A7B7B6A}"/>
              </a:ext>
            </a:extLst>
          </p:cNvPr>
          <p:cNvSpPr txBox="1"/>
          <p:nvPr/>
        </p:nvSpPr>
        <p:spPr>
          <a:xfrm>
            <a:off x="925933" y="1959372"/>
            <a:ext cx="10932084" cy="129586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it-IT" b="1" dirty="0">
                <a:latin typeface="Calibri" panose="020F0502020204030204" pitchFamily="34" charset="0"/>
                <a:cs typeface="Calibri" panose="020F0502020204030204" pitchFamily="34" charset="0"/>
                <a:sym typeface="Wingdings" panose="05000000000000000000" pitchFamily="2" charset="2"/>
              </a:rPr>
              <a:t>Peripheral eosinophilia (&gt;500eo/</a:t>
            </a:r>
            <a:r>
              <a:rPr lang="el-GR" b="1" dirty="0">
                <a:latin typeface="Calibri" panose="020F0502020204030204" pitchFamily="34" charset="0"/>
                <a:cs typeface="Calibri" panose="020F0502020204030204" pitchFamily="34" charset="0"/>
                <a:sym typeface="Wingdings" panose="05000000000000000000" pitchFamily="2" charset="2"/>
              </a:rPr>
              <a:t>μ</a:t>
            </a:r>
            <a:r>
              <a:rPr lang="it-IT" b="1" dirty="0">
                <a:latin typeface="Calibri" panose="020F0502020204030204" pitchFamily="34" charset="0"/>
                <a:cs typeface="Calibri" panose="020F0502020204030204" pitchFamily="34" charset="0"/>
                <a:sym typeface="Wingdings" panose="05000000000000000000" pitchFamily="2" charset="2"/>
              </a:rPr>
              <a:t>L) absent in 20% of patients with EC</a:t>
            </a:r>
          </a:p>
          <a:p>
            <a:pPr marL="285750" indent="-285750">
              <a:lnSpc>
                <a:spcPct val="150000"/>
              </a:lnSpc>
              <a:buFont typeface="Arial" panose="020B0604020202020204" pitchFamily="34" charset="0"/>
              <a:buChar char="•"/>
            </a:pPr>
            <a:r>
              <a:rPr lang="it-IT" b="1" dirty="0">
                <a:latin typeface="Calibri" panose="020F0502020204030204" pitchFamily="34" charset="0"/>
                <a:cs typeface="Calibri" panose="020F0502020204030204" pitchFamily="34" charset="0"/>
                <a:sym typeface="Wingdings" panose="05000000000000000000" pitchFamily="2" charset="2"/>
              </a:rPr>
              <a:t>Allergic skin testing and RAST useful in detecting allergic-EC forms: low sensitivity&amp;specificity</a:t>
            </a:r>
          </a:p>
          <a:p>
            <a:pPr marL="285750" indent="-285750">
              <a:lnSpc>
                <a:spcPct val="150000"/>
              </a:lnSpc>
              <a:buFont typeface="Arial" panose="020B0604020202020204" pitchFamily="34" charset="0"/>
              <a:buChar char="•"/>
            </a:pPr>
            <a:r>
              <a:rPr lang="it-IT" b="1" dirty="0">
                <a:latin typeface="Calibri" panose="020F0502020204030204" pitchFamily="34" charset="0"/>
                <a:cs typeface="Calibri" panose="020F0502020204030204" pitchFamily="34" charset="0"/>
                <a:sym typeface="Wingdings" panose="05000000000000000000" pitchFamily="2" charset="2"/>
              </a:rPr>
              <a:t>Stool sample: exclude parasitic infections + fecal calprotectin</a:t>
            </a:r>
          </a:p>
        </p:txBody>
      </p:sp>
      <p:sp>
        <p:nvSpPr>
          <p:cNvPr id="8" name="TextBox 7">
            <a:extLst>
              <a:ext uri="{FF2B5EF4-FFF2-40B4-BE49-F238E27FC236}">
                <a16:creationId xmlns:a16="http://schemas.microsoft.com/office/drawing/2014/main" id="{0ADD8111-7247-563F-296E-9421F5C264D0}"/>
              </a:ext>
            </a:extLst>
          </p:cNvPr>
          <p:cNvSpPr txBox="1"/>
          <p:nvPr/>
        </p:nvSpPr>
        <p:spPr>
          <a:xfrm>
            <a:off x="7593655" y="6147310"/>
            <a:ext cx="3684351" cy="307777"/>
          </a:xfrm>
          <a:prstGeom prst="rect">
            <a:avLst/>
          </a:prstGeom>
          <a:noFill/>
        </p:spPr>
        <p:txBody>
          <a:bodyPr wrap="square">
            <a:spAutoFit/>
          </a:bodyPr>
          <a:lstStyle/>
          <a:p>
            <a:r>
              <a:rPr lang="it-IT" sz="1400" i="1" dirty="0">
                <a:solidFill>
                  <a:srgbClr val="B00000"/>
                </a:solidFill>
                <a:latin typeface="Calibri" panose="020F0502020204030204" pitchFamily="34" charset="0"/>
                <a:cs typeface="Calibri" panose="020F0502020204030204" pitchFamily="34" charset="0"/>
              </a:rPr>
              <a:t>Impellizzeri et al Dig Liver Dis. 2019 </a:t>
            </a:r>
          </a:p>
        </p:txBody>
      </p:sp>
      <p:pic>
        <p:nvPicPr>
          <p:cNvPr id="10" name="Picture 9">
            <a:extLst>
              <a:ext uri="{FF2B5EF4-FFF2-40B4-BE49-F238E27FC236}">
                <a16:creationId xmlns:a16="http://schemas.microsoft.com/office/drawing/2014/main" id="{C331160F-F138-EF98-40F6-996A87D1173B}"/>
              </a:ext>
            </a:extLst>
          </p:cNvPr>
          <p:cNvPicPr>
            <a:picLocks noChangeAspect="1"/>
          </p:cNvPicPr>
          <p:nvPr/>
        </p:nvPicPr>
        <p:blipFill>
          <a:blip r:embed="rId3"/>
          <a:stretch>
            <a:fillRect/>
          </a:stretch>
        </p:blipFill>
        <p:spPr>
          <a:xfrm>
            <a:off x="2800249" y="3816433"/>
            <a:ext cx="3295751" cy="2468632"/>
          </a:xfrm>
          <a:prstGeom prst="rect">
            <a:avLst/>
          </a:prstGeom>
        </p:spPr>
      </p:pic>
    </p:spTree>
    <p:extLst>
      <p:ext uri="{BB962C8B-B14F-4D97-AF65-F5344CB8AC3E}">
        <p14:creationId xmlns:p14="http://schemas.microsoft.com/office/powerpoint/2010/main" val="279331223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FB0B46D-52CA-4F2D-A5C3-637DA651FC3E}"/>
</file>

<file path=customXml/itemProps2.xml><?xml version="1.0" encoding="utf-8"?>
<ds:datastoreItem xmlns:ds="http://schemas.openxmlformats.org/officeDocument/2006/customXml" ds:itemID="{C2A5F276-347A-4CE9-9759-263CDFEA0A60}">
  <ds:schemaRefs>
    <ds:schemaRef ds:uri="http://schemas.microsoft.com/sharepoint/v3/contenttype/forms"/>
  </ds:schemaRefs>
</ds:datastoreItem>
</file>

<file path=customXml/itemProps3.xml><?xml version="1.0" encoding="utf-8"?>
<ds:datastoreItem xmlns:ds="http://schemas.openxmlformats.org/officeDocument/2006/customXml" ds:itemID="{CF76175B-B823-4942-9C32-269F00B9EC09}">
  <ds:schemaRefs>
    <ds:schemaRef ds:uri="http://schemas.microsoft.com/office/2006/documentManagement/types"/>
    <ds:schemaRef ds:uri="http://schemas.openxmlformats.org/package/2006/metadata/core-properties"/>
    <ds:schemaRef ds:uri="http://schemas.microsoft.com/office/2006/metadata/properties"/>
    <ds:schemaRef ds:uri="http://purl.org/dc/dcmitype/"/>
    <ds:schemaRef ds:uri="http://www.w3.org/XML/1998/namespace"/>
    <ds:schemaRef ds:uri="http://purl.org/dc/elements/1.1/"/>
    <ds:schemaRef ds:uri="http://purl.org/dc/terms/"/>
    <ds:schemaRef ds:uri="2ef71861-37d4-4855-b5cb-8184202d90bb"/>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4332</TotalTime>
  <Words>2268</Words>
  <Application>Microsoft Office PowerPoint</Application>
  <PresentationFormat>Widescreen</PresentationFormat>
  <Paragraphs>197</Paragraphs>
  <Slides>27</Slides>
  <Notes>15</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27</vt:i4>
      </vt:variant>
    </vt:vector>
  </HeadingPairs>
  <TitlesOfParts>
    <vt:vector size="34" baseType="lpstr">
      <vt:lpstr>Aptos</vt:lpstr>
      <vt:lpstr>Arial</vt:lpstr>
      <vt:lpstr>BlinkMacSystemFont</vt:lpstr>
      <vt:lpstr>Calibri</vt:lpstr>
      <vt:lpstr>Courier New</vt:lpstr>
      <vt:lpstr>Elsevier Sans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Annarita Accardi</dc:creator>
  <cp:lastModifiedBy>visio</cp:lastModifiedBy>
  <cp:revision>13</cp:revision>
  <dcterms:created xsi:type="dcterms:W3CDTF">2025-02-03T13:31:41Z</dcterms:created>
  <dcterms:modified xsi:type="dcterms:W3CDTF">2026-04-18T06:19:31Z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y fmtid="{D5CDD505-2E9C-101B-9397-08002B2CF9AE}" pid="3" name="MediaServiceImageTags">
    <vt:lpwstr/>
  </property>
</Properties>
</file>